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59" r:id="rId7"/>
    <p:sldId id="260" r:id="rId8"/>
    <p:sldId id="261" r:id="rId9"/>
    <p:sldId id="262" r:id="rId10"/>
    <p:sldId id="263" r:id="rId11"/>
    <p:sldId id="264" r:id="rId12"/>
    <p:sldId id="267" r:id="rId13"/>
    <p:sldId id="268"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F2E65C-EFA1-4D6A-B961-F2140BEF7F72}"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12473304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2E65C-EFA1-4D6A-B961-F2140BEF7F72}"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40047739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2E65C-EFA1-4D6A-B961-F2140BEF7F72}"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266312406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2E65C-EFA1-4D6A-B961-F2140BEF7F72}"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17622164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2E65C-EFA1-4D6A-B961-F2140BEF7F72}"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2318805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F2E65C-EFA1-4D6A-B961-F2140BEF7F72}"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12555501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F2E65C-EFA1-4D6A-B961-F2140BEF7F72}" type="datetimeFigureOut">
              <a:rPr lang="en-US" smtClean="0"/>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282372586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F2E65C-EFA1-4D6A-B961-F2140BEF7F72}" type="datetimeFigureOut">
              <a:rPr lang="en-US" smtClean="0"/>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41705980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2E65C-EFA1-4D6A-B961-F2140BEF7F72}" type="datetimeFigureOut">
              <a:rPr lang="en-US" smtClean="0"/>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189846797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2E65C-EFA1-4D6A-B961-F2140BEF7F72}"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358296377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2E65C-EFA1-4D6A-B961-F2140BEF7F72}"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0C5F-D4E9-48C1-A8C6-CA04FE7610C6}" type="slidenum">
              <a:rPr lang="en-US" smtClean="0"/>
              <a:t>‹#›</a:t>
            </a:fld>
            <a:endParaRPr lang="en-US"/>
          </a:p>
        </p:txBody>
      </p:sp>
    </p:spTree>
    <p:extLst>
      <p:ext uri="{BB962C8B-B14F-4D97-AF65-F5344CB8AC3E}">
        <p14:creationId xmlns:p14="http://schemas.microsoft.com/office/powerpoint/2010/main" val="10462578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2">
                <a:alpha val="60000"/>
                <a:lumMod val="53000"/>
                <a:lumOff val="47000"/>
              </a:schemeClr>
            </a:gs>
            <a:gs pos="10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2E65C-EFA1-4D6A-B961-F2140BEF7F72}" type="datetimeFigureOut">
              <a:rPr lang="en-US" smtClean="0"/>
              <a:t>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50C5F-D4E9-48C1-A8C6-CA04FE7610C6}" type="slidenum">
              <a:rPr lang="en-US" smtClean="0"/>
              <a:t>‹#›</a:t>
            </a:fld>
            <a:endParaRPr lang="en-US"/>
          </a:p>
        </p:txBody>
      </p:sp>
    </p:spTree>
    <p:extLst>
      <p:ext uri="{BB962C8B-B14F-4D97-AF65-F5344CB8AC3E}">
        <p14:creationId xmlns:p14="http://schemas.microsoft.com/office/powerpoint/2010/main" val="39326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 Usage</a:t>
            </a:r>
            <a:endParaRPr lang="en-US" dirty="0"/>
          </a:p>
        </p:txBody>
      </p:sp>
      <p:sp>
        <p:nvSpPr>
          <p:cNvPr id="3" name="Subtitle 2"/>
          <p:cNvSpPr>
            <a:spLocks noGrp="1"/>
          </p:cNvSpPr>
          <p:nvPr>
            <p:ph type="subTitle" idx="1"/>
          </p:nvPr>
        </p:nvSpPr>
        <p:spPr/>
        <p:txBody>
          <a:bodyPr/>
          <a:lstStyle/>
          <a:p>
            <a:r>
              <a:rPr lang="en-US" dirty="0" smtClean="0"/>
              <a:t>Form, Voice, Mood</a:t>
            </a:r>
            <a:endParaRPr lang="en-US" dirty="0"/>
          </a:p>
        </p:txBody>
      </p:sp>
    </p:spTree>
    <p:extLst>
      <p:ext uri="{BB962C8B-B14F-4D97-AF65-F5344CB8AC3E}">
        <p14:creationId xmlns:p14="http://schemas.microsoft.com/office/powerpoint/2010/main" val="292687075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63000" cy="6400800"/>
          </a:xfrm>
        </p:spPr>
        <p:txBody>
          <a:bodyPr>
            <a:normAutofit fontScale="55000" lnSpcReduction="20000"/>
          </a:bodyPr>
          <a:lstStyle/>
          <a:p>
            <a:pPr marL="0" indent="0">
              <a:buNone/>
            </a:pPr>
            <a:r>
              <a:rPr lang="en-US" sz="3600" dirty="0" smtClean="0"/>
              <a:t>Identify all the passive voice verbs in this excerpt from </a:t>
            </a:r>
            <a:r>
              <a:rPr lang="en-US" sz="3600" i="1" dirty="0" smtClean="0"/>
              <a:t>Harry Potter &amp; the Chamber of Secrets</a:t>
            </a:r>
            <a:r>
              <a:rPr lang="en-US" sz="3600" dirty="0" smtClean="0"/>
              <a:t>.  The excerpt has a lot of phrases &amp; clauses, so be sure you match the subject with the correct verb.  This may take a little more time &amp; thought than you’ve spent identifying other items in previous exercises.  Don’t give this just a passing glance.  While passive voice isn’t the most important grammar item, you need to be able to recognize it.</a:t>
            </a:r>
          </a:p>
          <a:p>
            <a:pPr marL="0" indent="0">
              <a:buNone/>
            </a:pPr>
            <a:endParaRPr lang="en-US" sz="3600" dirty="0"/>
          </a:p>
          <a:p>
            <a:pPr marL="0" indent="0">
              <a:buNone/>
            </a:pPr>
            <a:r>
              <a:rPr lang="en-US" dirty="0" smtClean="0"/>
              <a:t>October arrived, spreading a damp chill over the grounds and into the castle. Madam </a:t>
            </a:r>
            <a:r>
              <a:rPr lang="en-US" dirty="0" err="1" smtClean="0"/>
              <a:t>Pomfrey</a:t>
            </a:r>
            <a:r>
              <a:rPr lang="en-US" dirty="0" smtClean="0"/>
              <a:t>, the nurse, was kept busy by a sudden spate of colds among the staff and students. Her </a:t>
            </a:r>
            <a:r>
              <a:rPr lang="en-US" dirty="0" err="1" smtClean="0"/>
              <a:t>Pepperup</a:t>
            </a:r>
            <a:r>
              <a:rPr lang="en-US" dirty="0" smtClean="0"/>
              <a:t> potion worked instantly, though it left the drinker smoking at the ears for several hours afterward. Ginny </a:t>
            </a:r>
            <a:r>
              <a:rPr lang="en-US" dirty="0" err="1" smtClean="0"/>
              <a:t>Weasley</a:t>
            </a:r>
            <a:r>
              <a:rPr lang="en-US" dirty="0" smtClean="0"/>
              <a:t>, who had been looking pale, was bullied into taking some by Percy. The steam pouring from under her vivid hair gave the impression that her whole head was on fire. </a:t>
            </a:r>
          </a:p>
          <a:p>
            <a:pPr marL="0" indent="0">
              <a:buNone/>
            </a:pPr>
            <a:endParaRPr lang="en-US" dirty="0" smtClean="0"/>
          </a:p>
          <a:p>
            <a:pPr marL="0" indent="0">
              <a:buNone/>
            </a:pPr>
            <a:r>
              <a:rPr lang="en-US" dirty="0" smtClean="0"/>
              <a:t>Raindrops the size of bullets thundered on the castle windows for days on end; the lake rose, the flower beds turned into muddy streams, and </a:t>
            </a:r>
            <a:r>
              <a:rPr lang="en-US" dirty="0" err="1" smtClean="0"/>
              <a:t>Hagrid's</a:t>
            </a:r>
            <a:r>
              <a:rPr lang="en-US" dirty="0" smtClean="0"/>
              <a:t> pumpkins swelled to the size of garden sheds. Oliver Wood's enthusiasm for regular training sessions, however, was not dampened, which was why Harry was to be found, late one stormy Saturday afternoon a few days before Halloween, returning to Gryffindor Tower, drenched to the skin and splattered with mud. </a:t>
            </a:r>
          </a:p>
          <a:p>
            <a:pPr marL="0" indent="0">
              <a:buNone/>
            </a:pPr>
            <a:endParaRPr lang="en-US" dirty="0" smtClean="0"/>
          </a:p>
          <a:p>
            <a:pPr marL="0" indent="0">
              <a:buNone/>
            </a:pPr>
            <a:r>
              <a:rPr lang="en-US" dirty="0" smtClean="0"/>
              <a:t>Even aside from the rain and wind it hadn't been a happy practice session. Fred and George, who had been spying on the </a:t>
            </a:r>
            <a:r>
              <a:rPr lang="en-US" dirty="0" err="1" smtClean="0"/>
              <a:t>Slytherin</a:t>
            </a:r>
            <a:r>
              <a:rPr lang="en-US" dirty="0" smtClean="0"/>
              <a:t> team, had seen for themselves the speed of those new Nimbus Two Thousand and Ones. They reported that the </a:t>
            </a:r>
            <a:r>
              <a:rPr lang="en-US" dirty="0" err="1" smtClean="0"/>
              <a:t>Slytherin</a:t>
            </a:r>
            <a:r>
              <a:rPr lang="en-US" dirty="0" smtClean="0"/>
              <a:t> team was no more than seven greenish blurs, shooting through the air like missiles. </a:t>
            </a:r>
            <a:endParaRPr lang="en-US" dirty="0"/>
          </a:p>
        </p:txBody>
      </p:sp>
    </p:spTree>
    <p:extLst>
      <p:ext uri="{BB962C8B-B14F-4D97-AF65-F5344CB8AC3E}">
        <p14:creationId xmlns:p14="http://schemas.microsoft.com/office/powerpoint/2010/main" val="103269983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400" y="838200"/>
            <a:ext cx="8229600" cy="1143000"/>
          </a:xfrm>
        </p:spPr>
        <p:txBody>
          <a:bodyPr/>
          <a:lstStyle/>
          <a:p>
            <a:endParaRPr lang="en-US" dirty="0"/>
          </a:p>
        </p:txBody>
      </p:sp>
      <p:sp>
        <p:nvSpPr>
          <p:cNvPr id="3" name="Content Placeholder 2"/>
          <p:cNvSpPr>
            <a:spLocks noGrp="1"/>
          </p:cNvSpPr>
          <p:nvPr>
            <p:ph idx="1"/>
          </p:nvPr>
        </p:nvSpPr>
        <p:spPr>
          <a:xfrm>
            <a:off x="304800" y="381000"/>
            <a:ext cx="8686800" cy="6248400"/>
          </a:xfrm>
        </p:spPr>
        <p:txBody>
          <a:bodyPr>
            <a:normAutofit fontScale="55000" lnSpcReduction="20000"/>
          </a:bodyPr>
          <a:lstStyle/>
          <a:p>
            <a:pPr marL="0" indent="0">
              <a:buNone/>
            </a:pPr>
            <a:r>
              <a:rPr lang="en-US" dirty="0" smtClean="0"/>
              <a:t>October arrived, spreading a damp chill over the grounds and into the castle. Madam </a:t>
            </a:r>
            <a:r>
              <a:rPr lang="en-US" dirty="0" err="1" smtClean="0"/>
              <a:t>Pomfrey</a:t>
            </a:r>
            <a:r>
              <a:rPr lang="en-US" dirty="0" smtClean="0"/>
              <a:t>, the nurse, </a:t>
            </a:r>
            <a:r>
              <a:rPr lang="en-US" u="sng" dirty="0" smtClean="0"/>
              <a:t>was kept</a:t>
            </a:r>
            <a:r>
              <a:rPr lang="en-US" dirty="0" smtClean="0"/>
              <a:t> busy by a sudden spate of colds among the staff and students. Her </a:t>
            </a:r>
            <a:r>
              <a:rPr lang="en-US" dirty="0" err="1" smtClean="0"/>
              <a:t>Pepperup</a:t>
            </a:r>
            <a:r>
              <a:rPr lang="en-US" dirty="0" smtClean="0"/>
              <a:t> potion worked instantly, though it left the drinker smoking at the ears for several hours afterward. Ginny </a:t>
            </a:r>
            <a:r>
              <a:rPr lang="en-US" dirty="0" err="1" smtClean="0"/>
              <a:t>Weasley</a:t>
            </a:r>
            <a:r>
              <a:rPr lang="en-US" dirty="0" smtClean="0"/>
              <a:t>, who had been looking pale, </a:t>
            </a:r>
            <a:r>
              <a:rPr lang="en-US" u="sng" dirty="0" smtClean="0"/>
              <a:t>was bullied</a:t>
            </a:r>
            <a:r>
              <a:rPr lang="en-US" dirty="0" smtClean="0"/>
              <a:t> into taking some by Percy. The steam pouring from under her vivid hair gave the impression that her whole head was on fire. </a:t>
            </a:r>
          </a:p>
          <a:p>
            <a:pPr marL="0" indent="0">
              <a:buNone/>
            </a:pPr>
            <a:endParaRPr lang="en-US" dirty="0" smtClean="0"/>
          </a:p>
          <a:p>
            <a:pPr marL="0" indent="0">
              <a:buNone/>
            </a:pPr>
            <a:r>
              <a:rPr lang="en-US" dirty="0" smtClean="0"/>
              <a:t>Raindrops the size of bullets thundered on the castle windows for days on end; the lake rose, the flower beds turned into muddy streams, and </a:t>
            </a:r>
            <a:r>
              <a:rPr lang="en-US" dirty="0" err="1" smtClean="0"/>
              <a:t>Hagrid's</a:t>
            </a:r>
            <a:r>
              <a:rPr lang="en-US" dirty="0" smtClean="0"/>
              <a:t> pumpkins swelled to the size of garden sheds. Oliver Wood's enthusiasm for regular training sessions, however, </a:t>
            </a:r>
            <a:r>
              <a:rPr lang="en-US" u="sng" dirty="0" smtClean="0"/>
              <a:t>was</a:t>
            </a:r>
            <a:r>
              <a:rPr lang="en-US" dirty="0" smtClean="0"/>
              <a:t> not </a:t>
            </a:r>
            <a:r>
              <a:rPr lang="en-US" u="sng" dirty="0" smtClean="0"/>
              <a:t>dampened</a:t>
            </a:r>
            <a:r>
              <a:rPr lang="en-US" dirty="0" smtClean="0"/>
              <a:t>, which was why Harry </a:t>
            </a:r>
            <a:r>
              <a:rPr lang="en-US" dirty="0" smtClean="0">
                <a:solidFill>
                  <a:srgbClr val="FF0000"/>
                </a:solidFill>
              </a:rPr>
              <a:t>was to be found</a:t>
            </a:r>
            <a:r>
              <a:rPr lang="en-US" dirty="0" smtClean="0"/>
              <a:t>, late one stormy Saturday afternoon a few days before Halloween, returning to Gryffindor Tower, drenched to the skin and splattered with mud. </a:t>
            </a:r>
          </a:p>
          <a:p>
            <a:pPr marL="0" indent="0">
              <a:buNone/>
            </a:pPr>
            <a:endParaRPr lang="en-US" dirty="0" smtClean="0"/>
          </a:p>
          <a:p>
            <a:pPr marL="0" indent="0">
              <a:buNone/>
            </a:pPr>
            <a:r>
              <a:rPr lang="en-US" dirty="0" smtClean="0"/>
              <a:t>Even aside from the rain and wind it hadn't been a happy practice session. Fred and George, who had been spying on the </a:t>
            </a:r>
            <a:r>
              <a:rPr lang="en-US" dirty="0" err="1" smtClean="0"/>
              <a:t>Slytherin</a:t>
            </a:r>
            <a:r>
              <a:rPr lang="en-US" dirty="0" smtClean="0"/>
              <a:t> team, had seen for themselves the speed of those new Nimbus Two Thousand and Ones. They reported that the </a:t>
            </a:r>
            <a:r>
              <a:rPr lang="en-US" dirty="0" err="1" smtClean="0"/>
              <a:t>Slytherin</a:t>
            </a:r>
            <a:r>
              <a:rPr lang="en-US" dirty="0" smtClean="0"/>
              <a:t> team was no more than seven greenish blurs, shooting through the air like missiles. </a:t>
            </a:r>
          </a:p>
          <a:p>
            <a:pPr marL="0" indent="0">
              <a:buNone/>
            </a:pPr>
            <a:endParaRPr lang="en-US" dirty="0"/>
          </a:p>
          <a:p>
            <a:pPr marL="0" indent="0">
              <a:buNone/>
            </a:pPr>
            <a:r>
              <a:rPr lang="en-US" dirty="0" smtClean="0"/>
              <a:t>This </a:t>
            </a:r>
            <a:r>
              <a:rPr lang="en-US" dirty="0" smtClean="0">
                <a:solidFill>
                  <a:srgbClr val="FF0000"/>
                </a:solidFill>
              </a:rPr>
              <a:t>phrase</a:t>
            </a:r>
            <a:r>
              <a:rPr lang="en-US" dirty="0" smtClean="0"/>
              <a:t> may have tripped you up.  “Harry was found” would be passive voice; however, since what follows “was” is an infinitive, not a past participle, it’s not passive voice.</a:t>
            </a:r>
          </a:p>
          <a:p>
            <a:pPr marL="0" indent="0">
              <a:buNone/>
            </a:pPr>
            <a:endParaRPr lang="en-US" dirty="0"/>
          </a:p>
          <a:p>
            <a:pPr marL="0" indent="0">
              <a:buNone/>
            </a:pPr>
            <a:r>
              <a:rPr lang="en-US" dirty="0" smtClean="0"/>
              <a:t>If you misidentified anything else, check for both a form of “to be” (is, are, was, were, be, being, been, am) + a past participle (have BROKEN, have EATEN, have SEEN, etc.).</a:t>
            </a:r>
            <a:endParaRPr lang="en-US" dirty="0"/>
          </a:p>
        </p:txBody>
      </p:sp>
    </p:spTree>
    <p:extLst>
      <p:ext uri="{BB962C8B-B14F-4D97-AF65-F5344CB8AC3E}">
        <p14:creationId xmlns:p14="http://schemas.microsoft.com/office/powerpoint/2010/main" val="308765403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686800" cy="6629400"/>
          </a:xfrm>
        </p:spPr>
        <p:txBody>
          <a:bodyPr>
            <a:normAutofit fontScale="70000" lnSpcReduction="20000"/>
          </a:bodyPr>
          <a:lstStyle/>
          <a:p>
            <a:pPr marL="0" indent="0" algn="ctr">
              <a:buNone/>
            </a:pPr>
            <a:r>
              <a:rPr lang="en-US" dirty="0" smtClean="0"/>
              <a:t>Mood</a:t>
            </a:r>
          </a:p>
          <a:p>
            <a:pPr marL="0" indent="0">
              <a:buNone/>
            </a:pPr>
            <a:r>
              <a:rPr lang="en-US" dirty="0" smtClean="0"/>
              <a:t>Mood shows the speaker’s attitude about what he’s saying.</a:t>
            </a:r>
          </a:p>
          <a:p>
            <a:pPr marL="0" indent="0">
              <a:buNone/>
            </a:pPr>
            <a:endParaRPr lang="en-US" sz="1900" dirty="0"/>
          </a:p>
          <a:p>
            <a:pPr marL="0" indent="0">
              <a:buNone/>
            </a:pPr>
            <a:r>
              <a:rPr lang="en-US" dirty="0" smtClean="0"/>
              <a:t>That’s clear, right?  Let’s look at the three moods.  Two will be very easy for you.</a:t>
            </a:r>
          </a:p>
          <a:p>
            <a:pPr marL="0" indent="0">
              <a:buNone/>
            </a:pPr>
            <a:endParaRPr lang="en-US" sz="1900" dirty="0"/>
          </a:p>
          <a:p>
            <a:pPr marL="0" indent="0">
              <a:buNone/>
            </a:pPr>
            <a:r>
              <a:rPr lang="en-US" dirty="0" smtClean="0"/>
              <a:t>The imperative mood is commands:</a:t>
            </a:r>
          </a:p>
          <a:p>
            <a:pPr marL="0" indent="0">
              <a:buNone/>
            </a:pPr>
            <a:endParaRPr lang="en-US" sz="1900" dirty="0"/>
          </a:p>
          <a:p>
            <a:pPr marL="0" indent="0" algn="ctr">
              <a:buNone/>
            </a:pPr>
            <a:r>
              <a:rPr lang="en-US" dirty="0" smtClean="0"/>
              <a:t>Sit down.</a:t>
            </a:r>
          </a:p>
          <a:p>
            <a:pPr marL="0" indent="0" algn="ctr">
              <a:buNone/>
            </a:pPr>
            <a:r>
              <a:rPr lang="en-US" dirty="0" smtClean="0"/>
              <a:t>Eat your lunch.</a:t>
            </a:r>
          </a:p>
          <a:p>
            <a:pPr marL="0" indent="0" algn="ctr">
              <a:buNone/>
            </a:pPr>
            <a:r>
              <a:rPr lang="en-US" dirty="0" smtClean="0"/>
              <a:t>Turn right at the corner.</a:t>
            </a:r>
          </a:p>
          <a:p>
            <a:pPr marL="0" indent="0">
              <a:buNone/>
            </a:pPr>
            <a:endParaRPr lang="en-US" sz="2000" dirty="0"/>
          </a:p>
          <a:p>
            <a:pPr marL="0" indent="0">
              <a:buNone/>
            </a:pPr>
            <a:r>
              <a:rPr lang="en-US" dirty="0" smtClean="0"/>
              <a:t>Those are easy for us to recognize.  We’re giving instructions, &amp; the subject is an understood “you”: (You) sit down!</a:t>
            </a:r>
          </a:p>
          <a:p>
            <a:pPr marL="0" indent="0">
              <a:buNone/>
            </a:pPr>
            <a:endParaRPr lang="en-US" sz="2300" dirty="0"/>
          </a:p>
          <a:p>
            <a:pPr marL="0" indent="0">
              <a:buNone/>
            </a:pPr>
            <a:r>
              <a:rPr lang="en-US" dirty="0" smtClean="0"/>
              <a:t>The indicative mood is the default mood.  That is, if it’s not imperative &amp; not subjunctive (the third mood), it’s indicative.  The vast majority of verbs you use &amp; hear are indicative.  Until this slide, where you see examples of the imperative mood, every verb in this presentation was indicative mood.  In fact, it’s a pretty safe bet that every verb in this entire grammar series thus far has been in the indicative or the imperative (where you were given instructions to do something) mood, with no verbs at all in the subjunctive mood.</a:t>
            </a:r>
            <a:endParaRPr lang="en-US" dirty="0"/>
          </a:p>
        </p:txBody>
      </p:sp>
    </p:spTree>
    <p:extLst>
      <p:ext uri="{BB962C8B-B14F-4D97-AF65-F5344CB8AC3E}">
        <p14:creationId xmlns:p14="http://schemas.microsoft.com/office/powerpoint/2010/main" val="35476607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86800" cy="6553200"/>
          </a:xfrm>
        </p:spPr>
        <p:txBody>
          <a:bodyPr>
            <a:normAutofit fontScale="62500" lnSpcReduction="20000"/>
          </a:bodyPr>
          <a:lstStyle/>
          <a:p>
            <a:pPr marL="0" indent="0">
              <a:buNone/>
            </a:pPr>
            <a:r>
              <a:rPr lang="en-US" dirty="0" smtClean="0"/>
              <a:t>Now for the illusive subjunctive mood.  First of all, it’s used in contrary-to-fact clauses:</a:t>
            </a:r>
          </a:p>
          <a:p>
            <a:pPr marL="0" indent="0">
              <a:buNone/>
            </a:pPr>
            <a:endParaRPr lang="en-US" sz="1800" dirty="0"/>
          </a:p>
          <a:p>
            <a:pPr marL="0" indent="0">
              <a:buNone/>
            </a:pPr>
            <a:r>
              <a:rPr lang="en-US" dirty="0" smtClean="0"/>
              <a:t>If I were you (but I’m not), I’d take the job.</a:t>
            </a:r>
          </a:p>
          <a:p>
            <a:pPr marL="0" indent="0">
              <a:buNone/>
            </a:pPr>
            <a:r>
              <a:rPr lang="en-US" dirty="0" smtClean="0"/>
              <a:t>If it were raining (but it’s not), we’d stay home.</a:t>
            </a:r>
          </a:p>
          <a:p>
            <a:pPr marL="0" indent="0">
              <a:buNone/>
            </a:pPr>
            <a:endParaRPr lang="en-US" sz="1800" dirty="0"/>
          </a:p>
          <a:p>
            <a:pPr marL="0" indent="0">
              <a:buNone/>
            </a:pPr>
            <a:r>
              <a:rPr lang="en-US" dirty="0" smtClean="0"/>
              <a:t>Contrast that with other “if” statements where we don’t know if the condition is true or not:</a:t>
            </a:r>
          </a:p>
          <a:p>
            <a:pPr marL="0" indent="0">
              <a:buNone/>
            </a:pPr>
            <a:endParaRPr lang="en-US" sz="1800" dirty="0"/>
          </a:p>
          <a:p>
            <a:pPr marL="0" indent="0">
              <a:buNone/>
            </a:pPr>
            <a:r>
              <a:rPr lang="en-US" dirty="0" smtClean="0"/>
              <a:t>If it’s raining (I don’t know if it is), they’ll cancel the game.</a:t>
            </a:r>
          </a:p>
          <a:p>
            <a:pPr marL="0" indent="0">
              <a:buNone/>
            </a:pPr>
            <a:r>
              <a:rPr lang="en-US" dirty="0" smtClean="0"/>
              <a:t>If you’re the teacher (I don’t know if you are), I need you to sign this.</a:t>
            </a:r>
          </a:p>
          <a:p>
            <a:pPr marL="0" indent="0">
              <a:buNone/>
            </a:pPr>
            <a:endParaRPr lang="en-US" dirty="0"/>
          </a:p>
          <a:p>
            <a:pPr marL="0" indent="0">
              <a:buNone/>
            </a:pPr>
            <a:r>
              <a:rPr lang="en-US" dirty="0" smtClean="0"/>
              <a:t>The subjunctive is also used when someone is trying to influence something or someone else:</a:t>
            </a:r>
          </a:p>
          <a:p>
            <a:pPr marL="0" indent="0">
              <a:buNone/>
            </a:pPr>
            <a:endParaRPr lang="en-US" sz="1800" dirty="0"/>
          </a:p>
          <a:p>
            <a:pPr marL="0" indent="0">
              <a:buNone/>
            </a:pPr>
            <a:r>
              <a:rPr lang="en-US" dirty="0" smtClean="0"/>
              <a:t>I suggest he study (not studies) more.</a:t>
            </a:r>
          </a:p>
          <a:p>
            <a:pPr marL="0" indent="0">
              <a:buNone/>
            </a:pPr>
            <a:r>
              <a:rPr lang="en-US" dirty="0" smtClean="0"/>
              <a:t>I move that the meeting be (not is) adjourned.</a:t>
            </a:r>
          </a:p>
          <a:p>
            <a:pPr marL="0" indent="0">
              <a:buNone/>
            </a:pPr>
            <a:endParaRPr lang="en-US" sz="1800" dirty="0"/>
          </a:p>
          <a:p>
            <a:pPr marL="0" indent="0">
              <a:buNone/>
            </a:pPr>
            <a:r>
              <a:rPr lang="en-US" dirty="0" smtClean="0"/>
              <a:t>When you use it with an “if,” you use “were”; when you use it to show someone trying to use influence, you use the infinitive –(minus) “to.”</a:t>
            </a:r>
          </a:p>
          <a:p>
            <a:pPr marL="0" indent="0">
              <a:buNone/>
            </a:pPr>
            <a:endParaRPr lang="en-US" sz="1800" dirty="0"/>
          </a:p>
          <a:p>
            <a:pPr marL="0" indent="0">
              <a:buNone/>
            </a:pPr>
            <a:r>
              <a:rPr lang="en-US" dirty="0" smtClean="0"/>
              <a:t>It’s good to recognize the subjunctive &amp; be familiar with it.  But it’s been fading from use for years.  Still, using “were” in contrary-to-fact clauses is something educated people do, &amp; of course, “I move that the meeting be adjourned,” is regularly used in business meetings.</a:t>
            </a:r>
            <a:endParaRPr lang="en-US" dirty="0"/>
          </a:p>
        </p:txBody>
      </p:sp>
    </p:spTree>
    <p:extLst>
      <p:ext uri="{BB962C8B-B14F-4D97-AF65-F5344CB8AC3E}">
        <p14:creationId xmlns:p14="http://schemas.microsoft.com/office/powerpoint/2010/main" val="14320343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27"/>
            <a:ext cx="8229600" cy="1143000"/>
          </a:xfrm>
        </p:spPr>
        <p:txBody>
          <a:bodyPr>
            <a:noAutofit/>
          </a:bodyPr>
          <a:lstStyle/>
          <a:p>
            <a:r>
              <a:rPr lang="en-US" sz="3200" dirty="0" smtClean="0"/>
              <a:t>Identify the verb’s tense, form, mood, &amp; voice.</a:t>
            </a:r>
            <a:endParaRPr lang="en-US" sz="3200" dirty="0"/>
          </a:p>
        </p:txBody>
      </p:sp>
      <p:sp>
        <p:nvSpPr>
          <p:cNvPr id="3" name="Content Placeholder 2"/>
          <p:cNvSpPr>
            <a:spLocks noGrp="1"/>
          </p:cNvSpPr>
          <p:nvPr>
            <p:ph idx="1"/>
          </p:nvPr>
        </p:nvSpPr>
        <p:spPr>
          <a:xfrm>
            <a:off x="457200" y="685800"/>
            <a:ext cx="8229600" cy="6019800"/>
          </a:xfrm>
        </p:spPr>
        <p:txBody>
          <a:bodyPr>
            <a:normAutofit/>
          </a:bodyPr>
          <a:lstStyle/>
          <a:p>
            <a:pPr marL="0" indent="0" algn="ctr">
              <a:buNone/>
            </a:pPr>
            <a:r>
              <a:rPr lang="en-US" sz="1800" dirty="0" smtClean="0"/>
              <a:t>The boy has eaten all his vegetables.</a:t>
            </a:r>
          </a:p>
          <a:p>
            <a:pPr marL="0" indent="0">
              <a:buNone/>
            </a:pPr>
            <a:r>
              <a:rPr lang="en-US" sz="1800" dirty="0" smtClean="0"/>
              <a:t>Tense?</a:t>
            </a:r>
          </a:p>
          <a:p>
            <a:pPr marL="0" indent="0">
              <a:buNone/>
            </a:pPr>
            <a:r>
              <a:rPr lang="en-US" sz="1800" dirty="0" smtClean="0"/>
              <a:t>	Present perfect</a:t>
            </a:r>
          </a:p>
          <a:p>
            <a:pPr marL="0" indent="0">
              <a:buNone/>
            </a:pPr>
            <a:r>
              <a:rPr lang="en-US" sz="1800" dirty="0" smtClean="0"/>
              <a:t>Form?</a:t>
            </a:r>
          </a:p>
          <a:p>
            <a:pPr marL="0" indent="0">
              <a:buNone/>
            </a:pPr>
            <a:r>
              <a:rPr lang="en-US" sz="1800" dirty="0" smtClean="0"/>
              <a:t>	Simple</a:t>
            </a:r>
          </a:p>
          <a:p>
            <a:pPr marL="0" indent="0">
              <a:buNone/>
            </a:pPr>
            <a:r>
              <a:rPr lang="en-US" sz="1800" dirty="0" smtClean="0"/>
              <a:t>Mood?</a:t>
            </a:r>
          </a:p>
          <a:p>
            <a:pPr marL="0" indent="0">
              <a:buNone/>
            </a:pPr>
            <a:r>
              <a:rPr lang="en-US" sz="1800" dirty="0" smtClean="0"/>
              <a:t>	Indicative</a:t>
            </a:r>
          </a:p>
          <a:p>
            <a:pPr marL="0" indent="0">
              <a:buNone/>
            </a:pPr>
            <a:r>
              <a:rPr lang="en-US" sz="1800" dirty="0" smtClean="0"/>
              <a:t>Voice?</a:t>
            </a:r>
          </a:p>
          <a:p>
            <a:pPr marL="0" indent="0">
              <a:buNone/>
            </a:pPr>
            <a:r>
              <a:rPr lang="en-US" sz="1800" dirty="0" smtClean="0"/>
              <a:t>	Active</a:t>
            </a:r>
          </a:p>
          <a:p>
            <a:pPr marL="0" indent="0" algn="ctr">
              <a:buNone/>
            </a:pPr>
            <a:r>
              <a:rPr lang="en-US" sz="1800" dirty="0" smtClean="0"/>
              <a:t>The kids were singing a familiar song.</a:t>
            </a:r>
          </a:p>
          <a:p>
            <a:pPr marL="0" indent="0">
              <a:buNone/>
            </a:pPr>
            <a:r>
              <a:rPr lang="en-US" sz="1800" dirty="0" smtClean="0"/>
              <a:t>Tense?</a:t>
            </a:r>
          </a:p>
          <a:p>
            <a:pPr marL="0" indent="0">
              <a:buNone/>
            </a:pPr>
            <a:r>
              <a:rPr lang="en-US" sz="1800" dirty="0" smtClean="0"/>
              <a:t>	Past</a:t>
            </a:r>
          </a:p>
          <a:p>
            <a:pPr marL="0" indent="0">
              <a:buNone/>
            </a:pPr>
            <a:r>
              <a:rPr lang="en-US" sz="1800" dirty="0" smtClean="0"/>
              <a:t>Form?</a:t>
            </a:r>
          </a:p>
          <a:p>
            <a:pPr marL="0" indent="0">
              <a:buNone/>
            </a:pPr>
            <a:r>
              <a:rPr lang="en-US" sz="1800" dirty="0" smtClean="0"/>
              <a:t>	Progressive</a:t>
            </a:r>
          </a:p>
          <a:p>
            <a:pPr marL="0" indent="0">
              <a:buNone/>
            </a:pPr>
            <a:r>
              <a:rPr lang="en-US" sz="1800" dirty="0" smtClean="0"/>
              <a:t>Mood?</a:t>
            </a:r>
          </a:p>
          <a:p>
            <a:pPr marL="0" indent="0">
              <a:buNone/>
            </a:pPr>
            <a:r>
              <a:rPr lang="en-US" sz="1800" dirty="0" smtClean="0"/>
              <a:t>	Indicative</a:t>
            </a:r>
          </a:p>
          <a:p>
            <a:pPr marL="0" indent="0">
              <a:buNone/>
            </a:pPr>
            <a:r>
              <a:rPr lang="en-US" sz="1800" dirty="0" smtClean="0"/>
              <a:t>Voice?</a:t>
            </a:r>
          </a:p>
          <a:p>
            <a:pPr marL="0" indent="0">
              <a:buNone/>
            </a:pPr>
            <a:r>
              <a:rPr lang="en-US" sz="1800" dirty="0" smtClean="0"/>
              <a:t>	Active</a:t>
            </a:r>
            <a:endParaRPr lang="en-US" sz="1800" dirty="0"/>
          </a:p>
        </p:txBody>
      </p:sp>
    </p:spTree>
    <p:extLst>
      <p:ext uri="{BB962C8B-B14F-4D97-AF65-F5344CB8AC3E}">
        <p14:creationId xmlns:p14="http://schemas.microsoft.com/office/powerpoint/2010/main" val="42113436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5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additive="base">
                                        <p:cTn id="68"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500"/>
                                        <p:tgtEl>
                                          <p:spTgt spid="3">
                                            <p:txEl>
                                              <p:pRg st="13" end="1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
                                            <p:txEl>
                                              <p:pRg st="15" end="15"/>
                                            </p:txEl>
                                          </p:spTgt>
                                        </p:tgtEl>
                                        <p:attrNameLst>
                                          <p:attrName>style.visibility</p:attrName>
                                        </p:attrNameLst>
                                      </p:cBhvr>
                                      <p:to>
                                        <p:strVal val="visible"/>
                                      </p:to>
                                    </p:set>
                                    <p:animEffect transition="in" filter="fade">
                                      <p:cBhvr>
                                        <p:cTn id="85" dur="500"/>
                                        <p:tgtEl>
                                          <p:spTgt spid="3">
                                            <p:txEl>
                                              <p:pRg st="15" end="1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3">
                                            <p:txEl>
                                              <p:pRg st="16" end="16"/>
                                            </p:txEl>
                                          </p:spTgt>
                                        </p:tgtEl>
                                        <p:attrNameLst>
                                          <p:attrName>style.visibility</p:attrName>
                                        </p:attrNameLst>
                                      </p:cBhvr>
                                      <p:to>
                                        <p:strVal val="visible"/>
                                      </p:to>
                                    </p:set>
                                    <p:anim calcmode="lin" valueType="num">
                                      <p:cBhvr additive="base">
                                        <p:cTn id="90"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3">
                                            <p:txEl>
                                              <p:pRg st="17" end="17"/>
                                            </p:txEl>
                                          </p:spTgt>
                                        </p:tgtEl>
                                        <p:attrNameLst>
                                          <p:attrName>style.visibility</p:attrName>
                                        </p:attrNameLst>
                                      </p:cBhvr>
                                      <p:to>
                                        <p:strVal val="visible"/>
                                      </p:to>
                                    </p:set>
                                    <p:animEffect transition="in" filter="fade">
                                      <p:cBhvr>
                                        <p:cTn id="96"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6200"/>
            <a:ext cx="8458200" cy="6629400"/>
          </a:xfrm>
        </p:spPr>
        <p:txBody>
          <a:bodyPr>
            <a:normAutofit/>
          </a:bodyPr>
          <a:lstStyle/>
          <a:p>
            <a:pPr marL="0" indent="0" algn="ctr">
              <a:buNone/>
            </a:pPr>
            <a:r>
              <a:rPr lang="en-US" sz="2000" dirty="0" smtClean="0"/>
              <a:t>The pizza will be baked in a stone oven.</a:t>
            </a:r>
          </a:p>
          <a:p>
            <a:pPr marL="0" indent="0">
              <a:buNone/>
            </a:pPr>
            <a:r>
              <a:rPr lang="en-US" sz="2000" dirty="0" smtClean="0"/>
              <a:t>Tense?</a:t>
            </a:r>
          </a:p>
          <a:p>
            <a:pPr marL="0" indent="0">
              <a:buNone/>
            </a:pPr>
            <a:r>
              <a:rPr lang="en-US" sz="2000" dirty="0" smtClean="0"/>
              <a:t>	future</a:t>
            </a:r>
          </a:p>
          <a:p>
            <a:pPr marL="0" indent="0">
              <a:buNone/>
            </a:pPr>
            <a:r>
              <a:rPr lang="en-US" sz="2000" dirty="0" smtClean="0"/>
              <a:t>Form?</a:t>
            </a:r>
          </a:p>
          <a:p>
            <a:pPr marL="0" indent="0">
              <a:buNone/>
            </a:pPr>
            <a:r>
              <a:rPr lang="en-US" sz="2000" dirty="0"/>
              <a:t>	</a:t>
            </a:r>
            <a:r>
              <a:rPr lang="en-US" sz="2000" dirty="0" smtClean="0"/>
              <a:t>simple</a:t>
            </a:r>
          </a:p>
          <a:p>
            <a:pPr marL="0" indent="0">
              <a:buNone/>
            </a:pPr>
            <a:r>
              <a:rPr lang="en-US" sz="2000" dirty="0" smtClean="0"/>
              <a:t>Mood?</a:t>
            </a:r>
          </a:p>
          <a:p>
            <a:pPr marL="0" indent="0">
              <a:buNone/>
            </a:pPr>
            <a:r>
              <a:rPr lang="en-US" sz="2000" dirty="0"/>
              <a:t>	</a:t>
            </a:r>
            <a:r>
              <a:rPr lang="en-US" sz="2000" dirty="0" smtClean="0"/>
              <a:t>indicative</a:t>
            </a:r>
          </a:p>
          <a:p>
            <a:pPr marL="0" indent="0">
              <a:buNone/>
            </a:pPr>
            <a:r>
              <a:rPr lang="en-US" sz="2000" dirty="0" smtClean="0"/>
              <a:t>Voice?</a:t>
            </a:r>
          </a:p>
          <a:p>
            <a:pPr marL="0" indent="0">
              <a:buNone/>
            </a:pPr>
            <a:r>
              <a:rPr lang="en-US" sz="2000" dirty="0"/>
              <a:t>	</a:t>
            </a:r>
            <a:r>
              <a:rPr lang="en-US" sz="2000" dirty="0" smtClean="0"/>
              <a:t>passive</a:t>
            </a:r>
          </a:p>
          <a:p>
            <a:pPr marL="0" indent="0" algn="ctr">
              <a:buNone/>
            </a:pPr>
            <a:r>
              <a:rPr lang="en-US" sz="2000" dirty="0" smtClean="0"/>
              <a:t>Do your homework before midnight.</a:t>
            </a:r>
          </a:p>
          <a:p>
            <a:pPr marL="0" indent="0">
              <a:buNone/>
            </a:pPr>
            <a:r>
              <a:rPr lang="en-US" sz="2000" dirty="0" smtClean="0"/>
              <a:t>Tense?</a:t>
            </a:r>
          </a:p>
          <a:p>
            <a:pPr marL="0" indent="0">
              <a:buNone/>
            </a:pPr>
            <a:r>
              <a:rPr lang="en-US" sz="2000" dirty="0" smtClean="0"/>
              <a:t>	present</a:t>
            </a:r>
          </a:p>
          <a:p>
            <a:pPr marL="0" indent="0">
              <a:buNone/>
            </a:pPr>
            <a:r>
              <a:rPr lang="en-US" sz="2000" dirty="0" smtClean="0"/>
              <a:t>Form?</a:t>
            </a:r>
          </a:p>
          <a:p>
            <a:pPr marL="0" indent="0">
              <a:buNone/>
            </a:pPr>
            <a:r>
              <a:rPr lang="en-US" sz="2000" dirty="0" smtClean="0"/>
              <a:t>	simple (Don’t be fooled by the word “do”; here it’s the MAIN verb.)</a:t>
            </a:r>
          </a:p>
          <a:p>
            <a:pPr marL="0" indent="0">
              <a:buNone/>
            </a:pPr>
            <a:r>
              <a:rPr lang="en-US" sz="2000" dirty="0" smtClean="0"/>
              <a:t>Mood?</a:t>
            </a:r>
          </a:p>
          <a:p>
            <a:pPr marL="0" indent="0">
              <a:buNone/>
            </a:pPr>
            <a:r>
              <a:rPr lang="en-US" sz="2000" dirty="0"/>
              <a:t>	</a:t>
            </a:r>
            <a:r>
              <a:rPr lang="en-US" sz="2000" dirty="0" smtClean="0"/>
              <a:t>imperative</a:t>
            </a:r>
          </a:p>
          <a:p>
            <a:pPr marL="0" indent="0">
              <a:buNone/>
            </a:pPr>
            <a:r>
              <a:rPr lang="en-US" sz="2000" dirty="0" smtClean="0"/>
              <a:t>Voice?</a:t>
            </a:r>
          </a:p>
          <a:p>
            <a:pPr marL="0" indent="0">
              <a:buNone/>
            </a:pPr>
            <a:r>
              <a:rPr lang="en-US" sz="2000" dirty="0"/>
              <a:t>	</a:t>
            </a:r>
            <a:r>
              <a:rPr lang="en-US" sz="2000" dirty="0" smtClean="0"/>
              <a:t>active</a:t>
            </a:r>
          </a:p>
        </p:txBody>
      </p:sp>
    </p:spTree>
    <p:extLst>
      <p:ext uri="{BB962C8B-B14F-4D97-AF65-F5344CB8AC3E}">
        <p14:creationId xmlns:p14="http://schemas.microsoft.com/office/powerpoint/2010/main" val="8856410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5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additive="base">
                                        <p:cTn id="68"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500"/>
                                        <p:tgtEl>
                                          <p:spTgt spid="3">
                                            <p:txEl>
                                              <p:pRg st="13" end="1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
                                            <p:txEl>
                                              <p:pRg st="15" end="15"/>
                                            </p:txEl>
                                          </p:spTgt>
                                        </p:tgtEl>
                                        <p:attrNameLst>
                                          <p:attrName>style.visibility</p:attrName>
                                        </p:attrNameLst>
                                      </p:cBhvr>
                                      <p:to>
                                        <p:strVal val="visible"/>
                                      </p:to>
                                    </p:set>
                                    <p:animEffect transition="in" filter="fade">
                                      <p:cBhvr>
                                        <p:cTn id="85" dur="500"/>
                                        <p:tgtEl>
                                          <p:spTgt spid="3">
                                            <p:txEl>
                                              <p:pRg st="15" end="1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3">
                                            <p:txEl>
                                              <p:pRg st="16" end="16"/>
                                            </p:txEl>
                                          </p:spTgt>
                                        </p:tgtEl>
                                        <p:attrNameLst>
                                          <p:attrName>style.visibility</p:attrName>
                                        </p:attrNameLst>
                                      </p:cBhvr>
                                      <p:to>
                                        <p:strVal val="visible"/>
                                      </p:to>
                                    </p:set>
                                    <p:anim calcmode="lin" valueType="num">
                                      <p:cBhvr additive="base">
                                        <p:cTn id="90"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3">
                                            <p:txEl>
                                              <p:pRg st="17" end="17"/>
                                            </p:txEl>
                                          </p:spTgt>
                                        </p:tgtEl>
                                        <p:attrNameLst>
                                          <p:attrName>style.visibility</p:attrName>
                                        </p:attrNameLst>
                                      </p:cBhvr>
                                      <p:to>
                                        <p:strVal val="visible"/>
                                      </p:to>
                                    </p:set>
                                    <p:animEffect transition="in" filter="fade">
                                      <p:cBhvr>
                                        <p:cTn id="96"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858000"/>
          </a:xfrm>
        </p:spPr>
        <p:txBody>
          <a:bodyPr>
            <a:normAutofit lnSpcReduction="10000"/>
          </a:bodyPr>
          <a:lstStyle/>
          <a:p>
            <a:pPr marL="0" indent="0" algn="ctr">
              <a:buNone/>
            </a:pPr>
            <a:r>
              <a:rPr lang="en-US" sz="2000" dirty="0" smtClean="0"/>
              <a:t>He did see his girlfriend’s parents.</a:t>
            </a:r>
          </a:p>
          <a:p>
            <a:pPr marL="0" indent="0">
              <a:buNone/>
            </a:pPr>
            <a:r>
              <a:rPr lang="en-US" sz="2000" dirty="0" smtClean="0"/>
              <a:t>Tense?</a:t>
            </a:r>
          </a:p>
          <a:p>
            <a:pPr marL="0" indent="0">
              <a:buNone/>
            </a:pPr>
            <a:r>
              <a:rPr lang="en-US" sz="2000" dirty="0"/>
              <a:t>	</a:t>
            </a:r>
            <a:r>
              <a:rPr lang="en-US" sz="1800" dirty="0" smtClean="0"/>
              <a:t>past</a:t>
            </a:r>
          </a:p>
          <a:p>
            <a:pPr marL="0" indent="0">
              <a:buNone/>
            </a:pPr>
            <a:r>
              <a:rPr lang="en-US" sz="2000" dirty="0" smtClean="0"/>
              <a:t>Form?</a:t>
            </a:r>
          </a:p>
          <a:p>
            <a:pPr marL="0" indent="0">
              <a:buNone/>
            </a:pPr>
            <a:r>
              <a:rPr lang="en-US" sz="2000" dirty="0"/>
              <a:t>	</a:t>
            </a:r>
            <a:r>
              <a:rPr lang="en-US" sz="1800" dirty="0" smtClean="0"/>
              <a:t>emphatic</a:t>
            </a:r>
          </a:p>
          <a:p>
            <a:pPr marL="0" indent="0">
              <a:buNone/>
            </a:pPr>
            <a:r>
              <a:rPr lang="en-US" sz="2000" dirty="0" smtClean="0"/>
              <a:t>Mood? </a:t>
            </a:r>
          </a:p>
          <a:p>
            <a:pPr marL="0" indent="0">
              <a:buNone/>
            </a:pPr>
            <a:r>
              <a:rPr lang="en-US" sz="2000" dirty="0"/>
              <a:t>	</a:t>
            </a:r>
            <a:r>
              <a:rPr lang="en-US" sz="1800" dirty="0" smtClean="0"/>
              <a:t>indicative</a:t>
            </a:r>
          </a:p>
          <a:p>
            <a:pPr marL="0" indent="0">
              <a:buNone/>
            </a:pPr>
            <a:r>
              <a:rPr lang="en-US" sz="2000" dirty="0" smtClean="0"/>
              <a:t>Voice?</a:t>
            </a:r>
          </a:p>
          <a:p>
            <a:pPr marL="0" indent="0">
              <a:buNone/>
            </a:pPr>
            <a:r>
              <a:rPr lang="en-US" sz="2000" dirty="0"/>
              <a:t>	</a:t>
            </a:r>
            <a:r>
              <a:rPr lang="en-US" sz="1800" dirty="0" smtClean="0"/>
              <a:t>active</a:t>
            </a:r>
          </a:p>
          <a:p>
            <a:pPr marL="0" indent="0" algn="ctr">
              <a:buNone/>
            </a:pPr>
            <a:r>
              <a:rPr lang="en-US" sz="2000" dirty="0" smtClean="0"/>
              <a:t>Every bite of that cake will have been eaten by the time the guests leave.</a:t>
            </a:r>
          </a:p>
          <a:p>
            <a:pPr marL="0" indent="0">
              <a:buNone/>
            </a:pPr>
            <a:r>
              <a:rPr lang="en-US" sz="2000" dirty="0" smtClean="0"/>
              <a:t>Tense?</a:t>
            </a:r>
          </a:p>
          <a:p>
            <a:pPr marL="0" indent="0">
              <a:buNone/>
            </a:pPr>
            <a:r>
              <a:rPr lang="en-US" sz="2000" dirty="0"/>
              <a:t>	</a:t>
            </a:r>
            <a:r>
              <a:rPr lang="en-US" sz="1800" dirty="0" smtClean="0"/>
              <a:t>future perfect (“Will” makes it future; “have” + “been”—which is the past 	participle of “to be”—make it perfect.)</a:t>
            </a:r>
          </a:p>
          <a:p>
            <a:pPr marL="0" indent="0">
              <a:buNone/>
            </a:pPr>
            <a:r>
              <a:rPr lang="en-US" sz="2000" dirty="0" smtClean="0"/>
              <a:t>Form?</a:t>
            </a:r>
          </a:p>
          <a:p>
            <a:pPr marL="0" indent="0">
              <a:buNone/>
            </a:pPr>
            <a:r>
              <a:rPr lang="en-US" sz="2000" dirty="0"/>
              <a:t>	</a:t>
            </a:r>
            <a:r>
              <a:rPr lang="en-US" sz="1800" dirty="0" smtClean="0"/>
              <a:t>simple</a:t>
            </a:r>
          </a:p>
          <a:p>
            <a:pPr marL="0" indent="0">
              <a:buNone/>
            </a:pPr>
            <a:r>
              <a:rPr lang="en-US" sz="2000" dirty="0" smtClean="0"/>
              <a:t>Mood?</a:t>
            </a:r>
          </a:p>
          <a:p>
            <a:pPr marL="0" indent="0">
              <a:buNone/>
            </a:pPr>
            <a:r>
              <a:rPr lang="en-US" sz="2000" dirty="0"/>
              <a:t>	</a:t>
            </a:r>
            <a:r>
              <a:rPr lang="en-US" sz="1800" dirty="0" smtClean="0"/>
              <a:t>indicative</a:t>
            </a:r>
          </a:p>
          <a:p>
            <a:pPr marL="0" indent="0">
              <a:buNone/>
            </a:pPr>
            <a:r>
              <a:rPr lang="en-US" sz="2000" dirty="0" smtClean="0"/>
              <a:t>Voice?</a:t>
            </a:r>
          </a:p>
          <a:p>
            <a:pPr marL="0" indent="0">
              <a:buNone/>
            </a:pPr>
            <a:r>
              <a:rPr lang="en-US" sz="2000" dirty="0"/>
              <a:t>	</a:t>
            </a:r>
            <a:r>
              <a:rPr lang="en-US" sz="2000" dirty="0" smtClean="0"/>
              <a:t>passive</a:t>
            </a:r>
            <a:endParaRPr lang="en-US" sz="2000" dirty="0"/>
          </a:p>
        </p:txBody>
      </p:sp>
    </p:spTree>
    <p:extLst>
      <p:ext uri="{BB962C8B-B14F-4D97-AF65-F5344CB8AC3E}">
        <p14:creationId xmlns:p14="http://schemas.microsoft.com/office/powerpoint/2010/main" val="34083632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5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additive="base">
                                        <p:cTn id="68"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500"/>
                                        <p:tgtEl>
                                          <p:spTgt spid="3">
                                            <p:txEl>
                                              <p:pRg st="13" end="1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
                                            <p:txEl>
                                              <p:pRg st="15" end="15"/>
                                            </p:txEl>
                                          </p:spTgt>
                                        </p:tgtEl>
                                        <p:attrNameLst>
                                          <p:attrName>style.visibility</p:attrName>
                                        </p:attrNameLst>
                                      </p:cBhvr>
                                      <p:to>
                                        <p:strVal val="visible"/>
                                      </p:to>
                                    </p:set>
                                    <p:animEffect transition="in" filter="fade">
                                      <p:cBhvr>
                                        <p:cTn id="85" dur="500"/>
                                        <p:tgtEl>
                                          <p:spTgt spid="3">
                                            <p:txEl>
                                              <p:pRg st="15" end="1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3">
                                            <p:txEl>
                                              <p:pRg st="16" end="16"/>
                                            </p:txEl>
                                          </p:spTgt>
                                        </p:tgtEl>
                                        <p:attrNameLst>
                                          <p:attrName>style.visibility</p:attrName>
                                        </p:attrNameLst>
                                      </p:cBhvr>
                                      <p:to>
                                        <p:strVal val="visible"/>
                                      </p:to>
                                    </p:set>
                                    <p:anim calcmode="lin" valueType="num">
                                      <p:cBhvr additive="base">
                                        <p:cTn id="90"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3">
                                            <p:txEl>
                                              <p:pRg st="17" end="17"/>
                                            </p:txEl>
                                          </p:spTgt>
                                        </p:tgtEl>
                                        <p:attrNameLst>
                                          <p:attrName>style.visibility</p:attrName>
                                        </p:attrNameLst>
                                      </p:cBhvr>
                                      <p:to>
                                        <p:strVal val="visible"/>
                                      </p:to>
                                    </p:set>
                                    <p:animEffect transition="in" filter="fade">
                                      <p:cBhvr>
                                        <p:cTn id="96"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31618"/>
            <a:ext cx="8839200" cy="6705600"/>
          </a:xfrm>
        </p:spPr>
        <p:txBody>
          <a:bodyPr>
            <a:normAutofit/>
          </a:bodyPr>
          <a:lstStyle/>
          <a:p>
            <a:pPr marL="0" indent="0" algn="ctr">
              <a:buNone/>
            </a:pPr>
            <a:r>
              <a:rPr lang="en-US" sz="2000" dirty="0" smtClean="0"/>
              <a:t>I always insist that my son </a:t>
            </a:r>
            <a:r>
              <a:rPr lang="en-US" sz="2000" u="sng" dirty="0" smtClean="0"/>
              <a:t>clean</a:t>
            </a:r>
            <a:r>
              <a:rPr lang="en-US" sz="2000" dirty="0" smtClean="0"/>
              <a:t> his room.</a:t>
            </a:r>
          </a:p>
          <a:p>
            <a:pPr marL="0" indent="0">
              <a:buNone/>
            </a:pPr>
            <a:r>
              <a:rPr lang="en-US" sz="2000" dirty="0" smtClean="0"/>
              <a:t>Tense?</a:t>
            </a:r>
          </a:p>
          <a:p>
            <a:pPr marL="0" indent="0">
              <a:buNone/>
            </a:pPr>
            <a:r>
              <a:rPr lang="en-US" sz="2000" dirty="0"/>
              <a:t>	</a:t>
            </a:r>
            <a:r>
              <a:rPr lang="en-US" sz="2000" dirty="0" smtClean="0"/>
              <a:t>present</a:t>
            </a:r>
          </a:p>
          <a:p>
            <a:pPr marL="0" indent="0">
              <a:buNone/>
            </a:pPr>
            <a:r>
              <a:rPr lang="en-US" sz="2000" dirty="0" smtClean="0"/>
              <a:t>Form?</a:t>
            </a:r>
          </a:p>
          <a:p>
            <a:pPr marL="0" indent="0">
              <a:buNone/>
            </a:pPr>
            <a:r>
              <a:rPr lang="en-US" sz="2000" dirty="0"/>
              <a:t>	</a:t>
            </a:r>
            <a:r>
              <a:rPr lang="en-US" sz="2000" dirty="0" smtClean="0"/>
              <a:t>simple</a:t>
            </a:r>
          </a:p>
          <a:p>
            <a:pPr marL="0" indent="0">
              <a:buNone/>
            </a:pPr>
            <a:r>
              <a:rPr lang="en-US" sz="2000" dirty="0" smtClean="0"/>
              <a:t>Mood?</a:t>
            </a:r>
          </a:p>
          <a:p>
            <a:pPr marL="0" indent="0">
              <a:buNone/>
            </a:pPr>
            <a:r>
              <a:rPr lang="en-US" sz="2000" dirty="0"/>
              <a:t>	</a:t>
            </a:r>
            <a:r>
              <a:rPr lang="en-US" sz="2000" dirty="0" smtClean="0"/>
              <a:t>subjunctive</a:t>
            </a:r>
          </a:p>
          <a:p>
            <a:pPr marL="0" indent="0">
              <a:buNone/>
            </a:pPr>
            <a:r>
              <a:rPr lang="en-US" sz="2000" dirty="0" smtClean="0"/>
              <a:t>Voice?</a:t>
            </a:r>
          </a:p>
          <a:p>
            <a:pPr marL="0" indent="0">
              <a:buNone/>
            </a:pPr>
            <a:r>
              <a:rPr lang="en-US" sz="2000" dirty="0"/>
              <a:t>	</a:t>
            </a:r>
            <a:r>
              <a:rPr lang="en-US" sz="2000" dirty="0" smtClean="0"/>
              <a:t>active</a:t>
            </a:r>
          </a:p>
          <a:p>
            <a:pPr marL="0" indent="0" algn="ctr">
              <a:buNone/>
            </a:pPr>
            <a:r>
              <a:rPr lang="en-US" sz="2000" dirty="0" smtClean="0"/>
              <a:t>The children had been making sugar cookies.</a:t>
            </a:r>
          </a:p>
          <a:p>
            <a:pPr marL="0" indent="0">
              <a:buNone/>
            </a:pPr>
            <a:r>
              <a:rPr lang="en-US" sz="2000" dirty="0" smtClean="0"/>
              <a:t>Tense?</a:t>
            </a:r>
          </a:p>
          <a:p>
            <a:pPr marL="0" indent="0">
              <a:buNone/>
            </a:pPr>
            <a:r>
              <a:rPr lang="en-US" sz="2000" dirty="0"/>
              <a:t>	</a:t>
            </a:r>
            <a:r>
              <a:rPr lang="en-US" sz="2000" dirty="0" smtClean="0"/>
              <a:t>past perfect</a:t>
            </a:r>
          </a:p>
          <a:p>
            <a:pPr marL="0" indent="0">
              <a:buNone/>
            </a:pPr>
            <a:r>
              <a:rPr lang="en-US" sz="2000" dirty="0" smtClean="0"/>
              <a:t>Form?</a:t>
            </a:r>
          </a:p>
          <a:p>
            <a:pPr marL="0" indent="0">
              <a:buNone/>
            </a:pPr>
            <a:r>
              <a:rPr lang="en-US" sz="2000" dirty="0"/>
              <a:t>	</a:t>
            </a:r>
            <a:r>
              <a:rPr lang="en-US" sz="2000" dirty="0" smtClean="0"/>
              <a:t>progressive</a:t>
            </a:r>
          </a:p>
          <a:p>
            <a:pPr marL="0" indent="0">
              <a:buNone/>
            </a:pPr>
            <a:r>
              <a:rPr lang="en-US" sz="2000" dirty="0" smtClean="0"/>
              <a:t>Mood?</a:t>
            </a:r>
          </a:p>
          <a:p>
            <a:pPr marL="0" indent="0">
              <a:buNone/>
            </a:pPr>
            <a:r>
              <a:rPr lang="en-US" sz="2000" dirty="0"/>
              <a:t>	</a:t>
            </a:r>
            <a:r>
              <a:rPr lang="en-US" sz="2000" dirty="0" smtClean="0"/>
              <a:t>indicative</a:t>
            </a:r>
          </a:p>
          <a:p>
            <a:pPr marL="0" indent="0">
              <a:buNone/>
            </a:pPr>
            <a:r>
              <a:rPr lang="en-US" sz="2000" dirty="0" smtClean="0"/>
              <a:t>Voice?</a:t>
            </a:r>
          </a:p>
          <a:p>
            <a:pPr marL="0" indent="0">
              <a:buNone/>
            </a:pPr>
            <a:r>
              <a:rPr lang="en-US" sz="2000" dirty="0"/>
              <a:t>	</a:t>
            </a:r>
            <a:r>
              <a:rPr lang="en-US" sz="2000" dirty="0" smtClean="0"/>
              <a:t>active</a:t>
            </a:r>
            <a:endParaRPr lang="en-US" sz="2000" dirty="0"/>
          </a:p>
        </p:txBody>
      </p:sp>
    </p:spTree>
    <p:extLst>
      <p:ext uri="{BB962C8B-B14F-4D97-AF65-F5344CB8AC3E}">
        <p14:creationId xmlns:p14="http://schemas.microsoft.com/office/powerpoint/2010/main" val="25479243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fade">
                                      <p:cBhvr>
                                        <p:cTn id="68" dur="500"/>
                                        <p:tgtEl>
                                          <p:spTgt spid="3">
                                            <p:txEl>
                                              <p:pRg st="13" end="1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15" end="15"/>
                                            </p:txEl>
                                          </p:spTgt>
                                        </p:tgtEl>
                                        <p:attrNameLst>
                                          <p:attrName>style.visibility</p:attrName>
                                        </p:attrNameLst>
                                      </p:cBhvr>
                                      <p:to>
                                        <p:strVal val="visible"/>
                                      </p:to>
                                    </p:set>
                                    <p:animEffect transition="in" filter="fade">
                                      <p:cBhvr>
                                        <p:cTn id="73" dur="500"/>
                                        <p:tgtEl>
                                          <p:spTgt spid="3">
                                            <p:txEl>
                                              <p:pRg st="15" end="1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3">
                                            <p:txEl>
                                              <p:pRg st="16" end="16"/>
                                            </p:txEl>
                                          </p:spTgt>
                                        </p:tgtEl>
                                        <p:attrNameLst>
                                          <p:attrName>style.visibility</p:attrName>
                                        </p:attrNameLst>
                                      </p:cBhvr>
                                      <p:to>
                                        <p:strVal val="visible"/>
                                      </p:to>
                                    </p:set>
                                    <p:anim calcmode="lin" valueType="num">
                                      <p:cBhvr additive="base">
                                        <p:cTn id="78"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763000" cy="6553200"/>
          </a:xfrm>
        </p:spPr>
        <p:txBody>
          <a:bodyPr>
            <a:normAutofit fontScale="70000" lnSpcReduction="20000"/>
          </a:bodyPr>
          <a:lstStyle/>
          <a:p>
            <a:pPr marL="0" indent="0">
              <a:buNone/>
            </a:pPr>
            <a:r>
              <a:rPr lang="en-US" dirty="0" smtClean="0"/>
              <a:t>There’s a bit more to know about verbs in addition to tense.  Let’s start with form.</a:t>
            </a:r>
          </a:p>
          <a:p>
            <a:pPr marL="0" indent="0">
              <a:buNone/>
            </a:pPr>
            <a:endParaRPr lang="en-US" dirty="0"/>
          </a:p>
          <a:p>
            <a:pPr marL="0" indent="0">
              <a:buNone/>
            </a:pPr>
            <a:r>
              <a:rPr lang="en-US" dirty="0" smtClean="0"/>
              <a:t>English verbs have 3 forms: simple, progressive, emphatic.  Progressive has a form of “to be” + the –</a:t>
            </a:r>
            <a:r>
              <a:rPr lang="en-US" dirty="0" err="1" smtClean="0"/>
              <a:t>ing</a:t>
            </a:r>
            <a:r>
              <a:rPr lang="en-US" dirty="0" smtClean="0"/>
              <a:t> form (called the “present participle”) of the verb:</a:t>
            </a:r>
          </a:p>
          <a:p>
            <a:pPr marL="0" indent="0">
              <a:buNone/>
            </a:pPr>
            <a:endParaRPr lang="en-US" dirty="0"/>
          </a:p>
          <a:p>
            <a:pPr marL="0" indent="0">
              <a:buNone/>
            </a:pPr>
            <a:r>
              <a:rPr lang="en-US" dirty="0" smtClean="0"/>
              <a:t>		I am reading		He is listening</a:t>
            </a:r>
          </a:p>
          <a:p>
            <a:pPr marL="0" indent="0">
              <a:buNone/>
            </a:pPr>
            <a:r>
              <a:rPr lang="en-US" dirty="0" smtClean="0"/>
              <a:t>		We were helping	They are watching</a:t>
            </a:r>
          </a:p>
          <a:p>
            <a:pPr marL="0" indent="0">
              <a:buNone/>
            </a:pPr>
            <a:endParaRPr lang="en-US" dirty="0"/>
          </a:p>
          <a:p>
            <a:pPr marL="0" indent="0">
              <a:buNone/>
            </a:pPr>
            <a:r>
              <a:rPr lang="en-US" dirty="0" smtClean="0"/>
              <a:t>If you google “tenses,” you will find that some people say that English has 12 tenses, because they consider the progressive form verbs to be tenses.  This doesn’t make much sense, because there is really no time difference between, for example, the simple past &amp; the past progressive:</a:t>
            </a:r>
          </a:p>
          <a:p>
            <a:pPr marL="0" indent="0">
              <a:buNone/>
            </a:pPr>
            <a:endParaRPr lang="en-US" dirty="0"/>
          </a:p>
          <a:p>
            <a:pPr marL="0" indent="0">
              <a:buNone/>
            </a:pPr>
            <a:r>
              <a:rPr lang="en-US" dirty="0" smtClean="0"/>
              <a:t>		Yesterday I ate lunch at noon</a:t>
            </a:r>
          </a:p>
          <a:p>
            <a:pPr marL="0" indent="0">
              <a:buNone/>
            </a:pPr>
            <a:r>
              <a:rPr lang="en-US" dirty="0" smtClean="0"/>
              <a:t>		Yesterday I was eating lunch at noon.</a:t>
            </a:r>
          </a:p>
          <a:p>
            <a:pPr marL="0" indent="0">
              <a:buNone/>
            </a:pPr>
            <a:endParaRPr lang="en-US" dirty="0"/>
          </a:p>
          <a:p>
            <a:pPr marL="0" indent="0">
              <a:buNone/>
            </a:pPr>
            <a:r>
              <a:rPr lang="en-US" dirty="0" smtClean="0"/>
              <a:t>This is a difference of ASPECT, a difference we talked about in the previous presentation regarding the difference between the past tense &amp; the present perfect.  </a:t>
            </a:r>
            <a:endParaRPr lang="en-US" dirty="0"/>
          </a:p>
        </p:txBody>
      </p:sp>
    </p:spTree>
    <p:extLst>
      <p:ext uri="{BB962C8B-B14F-4D97-AF65-F5344CB8AC3E}">
        <p14:creationId xmlns:p14="http://schemas.microsoft.com/office/powerpoint/2010/main" val="316957106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simple			progressive</a:t>
            </a:r>
          </a:p>
          <a:p>
            <a:pPr marL="0" indent="0">
              <a:buNone/>
            </a:pPr>
            <a:endParaRPr lang="en-US" dirty="0" smtClean="0"/>
          </a:p>
          <a:p>
            <a:pPr marL="0" indent="0">
              <a:buNone/>
            </a:pPr>
            <a:r>
              <a:rPr lang="en-US" dirty="0" smtClean="0"/>
              <a:t>I eat				I am eating</a:t>
            </a:r>
          </a:p>
          <a:p>
            <a:pPr marL="0" indent="0">
              <a:buNone/>
            </a:pPr>
            <a:r>
              <a:rPr lang="en-US" dirty="0" smtClean="0"/>
              <a:t>I ate				I was eating</a:t>
            </a:r>
          </a:p>
          <a:p>
            <a:pPr marL="0" indent="0">
              <a:buNone/>
            </a:pPr>
            <a:r>
              <a:rPr lang="en-US" dirty="0" smtClean="0"/>
              <a:t>I will eat			I will be eating	</a:t>
            </a:r>
          </a:p>
          <a:p>
            <a:pPr marL="0" indent="0">
              <a:buNone/>
            </a:pPr>
            <a:r>
              <a:rPr lang="en-US" dirty="0" smtClean="0"/>
              <a:t>I have eaten		I have been eating</a:t>
            </a:r>
          </a:p>
          <a:p>
            <a:pPr marL="0" indent="0">
              <a:buNone/>
            </a:pPr>
            <a:r>
              <a:rPr lang="en-US" dirty="0" smtClean="0"/>
              <a:t>I had eaten		I had been eating</a:t>
            </a:r>
          </a:p>
          <a:p>
            <a:pPr marL="0" indent="0">
              <a:buNone/>
            </a:pPr>
            <a:r>
              <a:rPr lang="en-US" dirty="0" smtClean="0"/>
              <a:t>I will have eaten		I will have been eating</a:t>
            </a:r>
            <a:endParaRPr lang="en-US" dirty="0"/>
          </a:p>
        </p:txBody>
      </p:sp>
    </p:spTree>
    <p:extLst>
      <p:ext uri="{BB962C8B-B14F-4D97-AF65-F5344CB8AC3E}">
        <p14:creationId xmlns:p14="http://schemas.microsoft.com/office/powerpoint/2010/main" val="33838019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629400"/>
          </a:xfrm>
        </p:spPr>
        <p:txBody>
          <a:bodyPr>
            <a:normAutofit fontScale="55000" lnSpcReduction="20000"/>
          </a:bodyPr>
          <a:lstStyle/>
          <a:p>
            <a:pPr marL="0" indent="0">
              <a:buNone/>
            </a:pPr>
            <a:r>
              <a:rPr lang="en-US" dirty="0" smtClean="0"/>
              <a:t>Identify the progressive form verbs in the following excerpt from Twilight.  Warning: not all verbs that end with –</a:t>
            </a:r>
            <a:r>
              <a:rPr lang="en-US" dirty="0" err="1" smtClean="0"/>
              <a:t>ing</a:t>
            </a:r>
            <a:r>
              <a:rPr lang="en-US" dirty="0" smtClean="0"/>
              <a:t> are progressive form verbs.  In order to be a progressive, it must be preceded by a form of “to be” (is, are, was, were, be, being, been, am).</a:t>
            </a:r>
          </a:p>
          <a:p>
            <a:pPr marL="0" indent="0">
              <a:buNone/>
            </a:pPr>
            <a:endParaRPr lang="en-US" dirty="0"/>
          </a:p>
          <a:p>
            <a:pPr marL="0" indent="0">
              <a:buNone/>
            </a:pPr>
            <a:r>
              <a:rPr lang="en-US" dirty="0" smtClean="0"/>
              <a:t>	My mother drove me to the airport with the windows rolled down. It was seventy-five degrees in Phoenix, the sky a perfect, cloudless blue. I was wearing my favorite shirt – sleeveless, white eyelet lace; I was wearing it as a farewell gesture. My carry-on item was a parka….</a:t>
            </a:r>
          </a:p>
          <a:p>
            <a:pPr marL="0" indent="0">
              <a:buNone/>
            </a:pPr>
            <a:r>
              <a:rPr lang="en-US" dirty="0" smtClean="0"/>
              <a:t>		It was to Forks that I now exiled myself – an action that I took with great horror. I detested Forks.</a:t>
            </a:r>
          </a:p>
          <a:p>
            <a:pPr marL="0" indent="0">
              <a:buNone/>
            </a:pPr>
            <a:r>
              <a:rPr lang="en-US" dirty="0" smtClean="0"/>
              <a:t>	</a:t>
            </a:r>
          </a:p>
          <a:p>
            <a:pPr marL="0" indent="0">
              <a:buNone/>
            </a:pPr>
            <a:r>
              <a:rPr lang="en-US" dirty="0" smtClean="0"/>
              <a:t>	I loved Phoenix. I loved the sun and the blistering heat. I loved the vigorous, sprawling city.</a:t>
            </a:r>
          </a:p>
          <a:p>
            <a:pPr marL="0" indent="0">
              <a:buNone/>
            </a:pPr>
            <a:r>
              <a:rPr lang="en-US" dirty="0" smtClean="0"/>
              <a:t>	</a:t>
            </a:r>
          </a:p>
          <a:p>
            <a:pPr marL="0" indent="0">
              <a:buNone/>
            </a:pPr>
            <a:r>
              <a:rPr lang="en-US" dirty="0" smtClean="0"/>
              <a:t>	When I landed in Port Angeles, it was raining. I didn’t see it as an omen – just unavoidable. I’d already said my goodbyes to the sun.</a:t>
            </a:r>
          </a:p>
          <a:p>
            <a:pPr marL="0" indent="0">
              <a:buNone/>
            </a:pPr>
            <a:endParaRPr lang="en-US" dirty="0" smtClean="0"/>
          </a:p>
          <a:p>
            <a:pPr marL="0" indent="0">
              <a:buNone/>
            </a:pPr>
            <a:r>
              <a:rPr lang="en-US" dirty="0" smtClean="0"/>
              <a:t>	Charlie was waiting for me with the cruiser. This I was expecting, too. Charlie is Police Chief Swan to the good people of Forks. My primary motivation behind buying a car, despite the scarcity of my funds, was that I refused to be driven around town in a car with red and blue lights on top. Nothing slows down traffic like a cop.</a:t>
            </a:r>
          </a:p>
          <a:p>
            <a:pPr marL="0" indent="0">
              <a:buNone/>
            </a:pPr>
            <a:endParaRPr lang="en-US" dirty="0" smtClean="0"/>
          </a:p>
          <a:p>
            <a:pPr marL="0" indent="0">
              <a:buNone/>
            </a:pPr>
            <a:r>
              <a:rPr lang="en-US" dirty="0" smtClean="0"/>
              <a:t>Charlie gave me an awkward, one-armed hug when I stumbled my way off the plane.</a:t>
            </a:r>
          </a:p>
          <a:p>
            <a:pPr marL="0" indent="0">
              <a:buNone/>
            </a:pPr>
            <a:endParaRPr lang="en-US" dirty="0" smtClean="0"/>
          </a:p>
          <a:p>
            <a:pPr marL="0" indent="0">
              <a:buNone/>
            </a:pPr>
            <a:r>
              <a:rPr lang="en-US" dirty="0" smtClean="0"/>
              <a:t>“It’s good to see you, Bells,” he said, smiling as he automatically caught and steadied me. “You haven’t changed much. How’s Renée?”</a:t>
            </a:r>
          </a:p>
          <a:p>
            <a:pPr marL="0" indent="0">
              <a:buNone/>
            </a:pPr>
            <a:endParaRPr lang="en-US" dirty="0"/>
          </a:p>
        </p:txBody>
      </p:sp>
    </p:spTree>
    <p:extLst>
      <p:ext uri="{BB962C8B-B14F-4D97-AF65-F5344CB8AC3E}">
        <p14:creationId xmlns:p14="http://schemas.microsoft.com/office/powerpoint/2010/main" val="603169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905000"/>
            <a:ext cx="8229600" cy="1143000"/>
          </a:xfrm>
        </p:spPr>
        <p:txBody>
          <a:bodyPr/>
          <a:lstStyle/>
          <a:p>
            <a:endParaRPr lang="en-US" dirty="0"/>
          </a:p>
        </p:txBody>
      </p:sp>
      <p:sp>
        <p:nvSpPr>
          <p:cNvPr id="3" name="Content Placeholder 2"/>
          <p:cNvSpPr>
            <a:spLocks noGrp="1"/>
          </p:cNvSpPr>
          <p:nvPr>
            <p:ph idx="1"/>
          </p:nvPr>
        </p:nvSpPr>
        <p:spPr>
          <a:xfrm>
            <a:off x="152400" y="228600"/>
            <a:ext cx="8763000" cy="6629400"/>
          </a:xfrm>
        </p:spPr>
        <p:txBody>
          <a:bodyPr>
            <a:normAutofit fontScale="55000" lnSpcReduction="20000"/>
          </a:bodyPr>
          <a:lstStyle/>
          <a:p>
            <a:pPr marL="0" indent="0">
              <a:buNone/>
            </a:pPr>
            <a:endParaRPr lang="en-US" sz="2300" dirty="0"/>
          </a:p>
          <a:p>
            <a:pPr marL="0" indent="0">
              <a:buNone/>
            </a:pPr>
            <a:r>
              <a:rPr lang="en-US" dirty="0" smtClean="0"/>
              <a:t>	My mother drove me to the airport with the windows rolled down. It was seventy-five degrees in Phoenix, the sky a perfect, cloudless blue. I </a:t>
            </a:r>
            <a:r>
              <a:rPr lang="en-US" u="sng" dirty="0" smtClean="0"/>
              <a:t>was wearing </a:t>
            </a:r>
            <a:r>
              <a:rPr lang="en-US" dirty="0" smtClean="0"/>
              <a:t>my favorite shirt – sleeveless, white eyelet lace; I </a:t>
            </a:r>
            <a:r>
              <a:rPr lang="en-US" u="sng" dirty="0" smtClean="0"/>
              <a:t>was wearing </a:t>
            </a:r>
            <a:r>
              <a:rPr lang="en-US" dirty="0" smtClean="0"/>
              <a:t>it as a farewell gesture. My carry-on item was a parka….</a:t>
            </a:r>
          </a:p>
          <a:p>
            <a:pPr marL="0" indent="0">
              <a:buNone/>
            </a:pPr>
            <a:r>
              <a:rPr lang="en-US" dirty="0" smtClean="0"/>
              <a:t>		It was to Forks that I now exiled myself – an action that I took with great horror. I detested Forks.</a:t>
            </a:r>
          </a:p>
          <a:p>
            <a:pPr marL="0" indent="0">
              <a:buNone/>
            </a:pPr>
            <a:r>
              <a:rPr lang="en-US" dirty="0" smtClean="0"/>
              <a:t>	</a:t>
            </a:r>
          </a:p>
          <a:p>
            <a:pPr marL="0" indent="0">
              <a:buNone/>
            </a:pPr>
            <a:r>
              <a:rPr lang="en-US" dirty="0"/>
              <a:t>	</a:t>
            </a:r>
            <a:r>
              <a:rPr lang="en-US" dirty="0" smtClean="0"/>
              <a:t>I loved Phoenix. I loved the sun and the blistering heat. I loved the vigorous, sprawling city.</a:t>
            </a:r>
          </a:p>
          <a:p>
            <a:pPr marL="0" indent="0">
              <a:buNone/>
            </a:pPr>
            <a:r>
              <a:rPr lang="en-US" dirty="0" smtClean="0"/>
              <a:t>	</a:t>
            </a:r>
          </a:p>
          <a:p>
            <a:pPr marL="0" indent="0">
              <a:buNone/>
            </a:pPr>
            <a:r>
              <a:rPr lang="en-US" dirty="0" smtClean="0"/>
              <a:t>	When I landed in Port Angeles, it </a:t>
            </a:r>
            <a:r>
              <a:rPr lang="en-US" u="sng" dirty="0" smtClean="0"/>
              <a:t>was raining</a:t>
            </a:r>
            <a:r>
              <a:rPr lang="en-US" dirty="0" smtClean="0"/>
              <a:t>. I didn’t see it as an omen – just unavoidable. I’d already said my goodbyes to the sun.</a:t>
            </a:r>
          </a:p>
          <a:p>
            <a:pPr marL="0" indent="0">
              <a:buNone/>
            </a:pPr>
            <a:endParaRPr lang="en-US" dirty="0" smtClean="0"/>
          </a:p>
          <a:p>
            <a:pPr marL="0" indent="0">
              <a:buNone/>
            </a:pPr>
            <a:r>
              <a:rPr lang="en-US" dirty="0" smtClean="0"/>
              <a:t>	Charlie </a:t>
            </a:r>
            <a:r>
              <a:rPr lang="en-US" u="sng" dirty="0" smtClean="0"/>
              <a:t>was waiting </a:t>
            </a:r>
            <a:r>
              <a:rPr lang="en-US" dirty="0" smtClean="0"/>
              <a:t>for me with the cruiser. This I </a:t>
            </a:r>
            <a:r>
              <a:rPr lang="en-US" u="sng" dirty="0" smtClean="0"/>
              <a:t>was expecting</a:t>
            </a:r>
            <a:r>
              <a:rPr lang="en-US" dirty="0" smtClean="0"/>
              <a:t>, too. Charlie is Police Chief Swan to the good people of Forks. My primary motivation behind buying a car, despite the scarcity of my funds, was that I refused to be driven around town in a car with red and blue lights on top. Nothing slows down traffic like a cop.</a:t>
            </a:r>
          </a:p>
          <a:p>
            <a:pPr marL="0" indent="0">
              <a:buNone/>
            </a:pPr>
            <a:endParaRPr lang="en-US" dirty="0" smtClean="0"/>
          </a:p>
          <a:p>
            <a:pPr marL="0" indent="0">
              <a:buNone/>
            </a:pPr>
            <a:r>
              <a:rPr lang="en-US" dirty="0" smtClean="0"/>
              <a:t>Charlie gave me an awkward, one-armed hug when I stumbled my way off the plane.</a:t>
            </a:r>
          </a:p>
          <a:p>
            <a:pPr marL="0" indent="0">
              <a:buNone/>
            </a:pPr>
            <a:endParaRPr lang="en-US" dirty="0" smtClean="0"/>
          </a:p>
          <a:p>
            <a:pPr marL="0" indent="0">
              <a:buNone/>
            </a:pPr>
            <a:r>
              <a:rPr lang="en-US" dirty="0" smtClean="0"/>
              <a:t>“It’s good to see you, Bells,” he said, smiling as he automatically caught and steadied me. “You haven’t changed much. How’s Renée?”</a:t>
            </a:r>
            <a:endParaRPr lang="en-US" dirty="0"/>
          </a:p>
        </p:txBody>
      </p:sp>
    </p:spTree>
    <p:extLst>
      <p:ext uri="{BB962C8B-B14F-4D97-AF65-F5344CB8AC3E}">
        <p14:creationId xmlns:p14="http://schemas.microsoft.com/office/powerpoint/2010/main" val="12639362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1905000"/>
            <a:ext cx="8229600" cy="1143000"/>
          </a:xfrm>
        </p:spPr>
        <p:txBody>
          <a:bodyPr/>
          <a:lstStyle/>
          <a:p>
            <a:endParaRPr lang="en-US"/>
          </a:p>
        </p:txBody>
      </p:sp>
      <p:sp>
        <p:nvSpPr>
          <p:cNvPr id="3" name="Content Placeholder 2"/>
          <p:cNvSpPr>
            <a:spLocks noGrp="1"/>
          </p:cNvSpPr>
          <p:nvPr>
            <p:ph idx="1"/>
          </p:nvPr>
        </p:nvSpPr>
        <p:spPr>
          <a:xfrm>
            <a:off x="457200" y="381000"/>
            <a:ext cx="8229600" cy="5897563"/>
          </a:xfrm>
        </p:spPr>
        <p:txBody>
          <a:bodyPr>
            <a:normAutofit fontScale="85000" lnSpcReduction="20000"/>
          </a:bodyPr>
          <a:lstStyle/>
          <a:p>
            <a:pPr marL="0" indent="0">
              <a:buNone/>
            </a:pPr>
            <a:r>
              <a:rPr lang="en-US" dirty="0" smtClean="0"/>
              <a:t>The second form is the emphatic form.  That’s when we use “do,” “does,” or “did” + infinitive (- to) for emphasis:</a:t>
            </a:r>
          </a:p>
          <a:p>
            <a:pPr marL="0" indent="0">
              <a:buNone/>
            </a:pPr>
            <a:endParaRPr lang="en-US" dirty="0"/>
          </a:p>
          <a:p>
            <a:pPr marL="0" indent="0" algn="ctr">
              <a:buNone/>
            </a:pPr>
            <a:r>
              <a:rPr lang="en-US" dirty="0" smtClean="0"/>
              <a:t>I do believe you.</a:t>
            </a:r>
          </a:p>
          <a:p>
            <a:pPr marL="0" indent="0">
              <a:buNone/>
            </a:pPr>
            <a:endParaRPr lang="en-US" dirty="0"/>
          </a:p>
          <a:p>
            <a:pPr marL="0" indent="0">
              <a:buNone/>
            </a:pPr>
            <a:r>
              <a:rPr lang="en-US" dirty="0" smtClean="0"/>
              <a:t>	    simple		       emphatic</a:t>
            </a:r>
          </a:p>
          <a:p>
            <a:pPr marL="0" indent="0">
              <a:buNone/>
            </a:pPr>
            <a:endParaRPr lang="en-US" dirty="0"/>
          </a:p>
          <a:p>
            <a:pPr marL="0" indent="0">
              <a:buNone/>
            </a:pPr>
            <a:r>
              <a:rPr lang="en-US" dirty="0" smtClean="0"/>
              <a:t>	I eat broccoli.	I do eat broccoli.</a:t>
            </a:r>
          </a:p>
          <a:p>
            <a:pPr marL="0" indent="0">
              <a:buNone/>
            </a:pPr>
            <a:r>
              <a:rPr lang="en-US" dirty="0" smtClean="0"/>
              <a:t>	I ate broccoli.	I did eat broccoli.</a:t>
            </a:r>
          </a:p>
          <a:p>
            <a:pPr marL="0" indent="0">
              <a:buNone/>
            </a:pPr>
            <a:endParaRPr lang="en-US" dirty="0"/>
          </a:p>
          <a:p>
            <a:pPr marL="0" indent="0">
              <a:buNone/>
            </a:pPr>
            <a:r>
              <a:rPr lang="en-US" dirty="0" smtClean="0"/>
              <a:t>While you can use the progressive form in all 6 tenses, you can use the emphatic form only with the present &amp; past, as above.  We can’t say, “I do will eat” or “I do have eaten.”</a:t>
            </a:r>
            <a:endParaRPr lang="en-US" dirty="0"/>
          </a:p>
        </p:txBody>
      </p:sp>
    </p:spTree>
    <p:extLst>
      <p:ext uri="{BB962C8B-B14F-4D97-AF65-F5344CB8AC3E}">
        <p14:creationId xmlns:p14="http://schemas.microsoft.com/office/powerpoint/2010/main" val="26208939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458200" cy="6248400"/>
          </a:xfrm>
        </p:spPr>
        <p:txBody>
          <a:bodyPr>
            <a:normAutofit lnSpcReduction="10000"/>
          </a:bodyPr>
          <a:lstStyle/>
          <a:p>
            <a:pPr marL="0" indent="0">
              <a:buNone/>
            </a:pPr>
            <a:r>
              <a:rPr lang="en-US" dirty="0" smtClean="0"/>
              <a:t>You may have figured out the third form: simple.  The progressive is “to be” + -</a:t>
            </a:r>
            <a:r>
              <a:rPr lang="en-US" dirty="0" err="1" smtClean="0"/>
              <a:t>ing</a:t>
            </a:r>
            <a:r>
              <a:rPr lang="en-US" dirty="0" smtClean="0"/>
              <a:t>; the emphatic is do/does/did + infinitive (- “to”); and the simple is everything else.</a:t>
            </a:r>
          </a:p>
          <a:p>
            <a:pPr marL="0" indent="0">
              <a:buNone/>
            </a:pPr>
            <a:endParaRPr lang="en-US" dirty="0" smtClean="0"/>
          </a:p>
          <a:p>
            <a:pPr marL="0" indent="0">
              <a:buNone/>
            </a:pPr>
            <a:r>
              <a:rPr lang="en-US" u="sng" dirty="0" smtClean="0"/>
              <a:t>simple</a:t>
            </a:r>
            <a:r>
              <a:rPr lang="en-US" dirty="0" smtClean="0"/>
              <a:t>		</a:t>
            </a:r>
            <a:r>
              <a:rPr lang="en-US" u="sng" dirty="0" smtClean="0"/>
              <a:t>progressive</a:t>
            </a:r>
            <a:r>
              <a:rPr lang="en-US" dirty="0" smtClean="0"/>
              <a:t>	</a:t>
            </a:r>
            <a:r>
              <a:rPr lang="en-US" u="sng" dirty="0" smtClean="0"/>
              <a:t>emphatic</a:t>
            </a:r>
            <a:endParaRPr lang="en-US" u="sng" dirty="0"/>
          </a:p>
          <a:p>
            <a:pPr marL="0" indent="0">
              <a:buNone/>
            </a:pPr>
            <a:r>
              <a:rPr lang="en-US" dirty="0" smtClean="0"/>
              <a:t>I sing			I am singing	I do sing</a:t>
            </a:r>
          </a:p>
          <a:p>
            <a:pPr marL="0" indent="0">
              <a:buNone/>
            </a:pPr>
            <a:r>
              <a:rPr lang="en-US" dirty="0" smtClean="0"/>
              <a:t>I sang		I was singing	I did sing</a:t>
            </a:r>
          </a:p>
          <a:p>
            <a:pPr marL="0" indent="0">
              <a:buNone/>
            </a:pPr>
            <a:r>
              <a:rPr lang="en-US" dirty="0" smtClean="0"/>
              <a:t>I will sing		I will be singing</a:t>
            </a:r>
          </a:p>
          <a:p>
            <a:pPr marL="0" indent="0">
              <a:buNone/>
            </a:pPr>
            <a:r>
              <a:rPr lang="en-US" dirty="0" smtClean="0"/>
              <a:t>I have sung	I have been singing</a:t>
            </a:r>
          </a:p>
          <a:p>
            <a:pPr marL="0" indent="0">
              <a:buNone/>
            </a:pPr>
            <a:r>
              <a:rPr lang="en-US" dirty="0" smtClean="0"/>
              <a:t>I had sung		I had been singing</a:t>
            </a:r>
          </a:p>
          <a:p>
            <a:pPr marL="0" indent="0">
              <a:buNone/>
            </a:pPr>
            <a:r>
              <a:rPr lang="en-US" dirty="0" smtClean="0"/>
              <a:t>I will have sung	I will have been singing</a:t>
            </a:r>
            <a:endParaRPr lang="en-US" dirty="0"/>
          </a:p>
        </p:txBody>
      </p:sp>
    </p:spTree>
    <p:extLst>
      <p:ext uri="{BB962C8B-B14F-4D97-AF65-F5344CB8AC3E}">
        <p14:creationId xmlns:p14="http://schemas.microsoft.com/office/powerpoint/2010/main" val="5013382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dirty="0" smtClean="0"/>
              <a:t>Voice</a:t>
            </a:r>
            <a:endParaRPr lang="en-US" sz="3600" dirty="0"/>
          </a:p>
        </p:txBody>
      </p:sp>
      <p:sp>
        <p:nvSpPr>
          <p:cNvPr id="3" name="Content Placeholder 2"/>
          <p:cNvSpPr>
            <a:spLocks noGrp="1"/>
          </p:cNvSpPr>
          <p:nvPr>
            <p:ph idx="1"/>
          </p:nvPr>
        </p:nvSpPr>
        <p:spPr>
          <a:xfrm>
            <a:off x="152400" y="609600"/>
            <a:ext cx="8915400" cy="6096000"/>
          </a:xfrm>
        </p:spPr>
        <p:txBody>
          <a:bodyPr>
            <a:normAutofit fontScale="62500" lnSpcReduction="20000"/>
          </a:bodyPr>
          <a:lstStyle/>
          <a:p>
            <a:pPr marL="0" indent="0">
              <a:buNone/>
            </a:pPr>
            <a:r>
              <a:rPr lang="en-US" dirty="0" smtClean="0"/>
              <a:t>There are 2 different voices in English: active &amp; passive.  “Voice” has to do with the relationship between the subject &amp; the verb.  </a:t>
            </a:r>
            <a:r>
              <a:rPr lang="en-US" dirty="0" smtClean="0">
                <a:solidFill>
                  <a:srgbClr val="FF0000"/>
                </a:solidFill>
              </a:rPr>
              <a:t>ACTIVE</a:t>
            </a:r>
            <a:r>
              <a:rPr lang="en-US" dirty="0" smtClean="0"/>
              <a:t> voice means that the subject is doing the action:</a:t>
            </a:r>
          </a:p>
          <a:p>
            <a:pPr marL="0" indent="0">
              <a:buNone/>
            </a:pPr>
            <a:endParaRPr lang="en-US" dirty="0"/>
          </a:p>
          <a:p>
            <a:pPr marL="0" indent="0">
              <a:buNone/>
            </a:pPr>
            <a:r>
              <a:rPr lang="en-US" dirty="0" smtClean="0"/>
              <a:t>Carlos </a:t>
            </a:r>
            <a:r>
              <a:rPr lang="en-US" dirty="0" smtClean="0">
                <a:solidFill>
                  <a:srgbClr val="FF0000"/>
                </a:solidFill>
              </a:rPr>
              <a:t>sneezed</a:t>
            </a:r>
            <a:r>
              <a:rPr lang="en-US" dirty="0" smtClean="0"/>
              <a:t>.</a:t>
            </a:r>
          </a:p>
          <a:p>
            <a:pPr marL="0" indent="0">
              <a:buNone/>
            </a:pPr>
            <a:r>
              <a:rPr lang="en-US" dirty="0" smtClean="0"/>
              <a:t>Elizabeth </a:t>
            </a:r>
            <a:r>
              <a:rPr lang="en-US" dirty="0" smtClean="0">
                <a:solidFill>
                  <a:srgbClr val="FF0000"/>
                </a:solidFill>
              </a:rPr>
              <a:t>bought</a:t>
            </a:r>
            <a:r>
              <a:rPr lang="en-US" dirty="0" smtClean="0"/>
              <a:t> a cat.</a:t>
            </a:r>
          </a:p>
          <a:p>
            <a:pPr marL="0" indent="0">
              <a:buNone/>
            </a:pPr>
            <a:r>
              <a:rPr lang="en-US" dirty="0" smtClean="0"/>
              <a:t>Thomas </a:t>
            </a:r>
            <a:r>
              <a:rPr lang="en-US" dirty="0" smtClean="0">
                <a:solidFill>
                  <a:srgbClr val="FF0000"/>
                </a:solidFill>
              </a:rPr>
              <a:t>read</a:t>
            </a:r>
            <a:r>
              <a:rPr lang="en-US" dirty="0" smtClean="0"/>
              <a:t> the book.</a:t>
            </a:r>
          </a:p>
          <a:p>
            <a:pPr marL="0" indent="0">
              <a:buNone/>
            </a:pPr>
            <a:endParaRPr lang="en-US" dirty="0"/>
          </a:p>
          <a:p>
            <a:pPr marL="0" indent="0">
              <a:buNone/>
            </a:pPr>
            <a:r>
              <a:rPr lang="en-US" dirty="0" smtClean="0">
                <a:solidFill>
                  <a:srgbClr val="0070C0"/>
                </a:solidFill>
              </a:rPr>
              <a:t>PASSIVE</a:t>
            </a:r>
            <a:r>
              <a:rPr lang="en-US" dirty="0" smtClean="0"/>
              <a:t> voice means that something happens to the subject:</a:t>
            </a:r>
          </a:p>
          <a:p>
            <a:pPr marL="0" indent="0">
              <a:buNone/>
            </a:pPr>
            <a:endParaRPr lang="en-US" dirty="0"/>
          </a:p>
          <a:p>
            <a:pPr marL="0" indent="0">
              <a:buNone/>
            </a:pPr>
            <a:r>
              <a:rPr lang="en-US" dirty="0" smtClean="0"/>
              <a:t>The cat </a:t>
            </a:r>
            <a:r>
              <a:rPr lang="en-US" dirty="0" smtClean="0">
                <a:solidFill>
                  <a:srgbClr val="0070C0"/>
                </a:solidFill>
              </a:rPr>
              <a:t>was bought </a:t>
            </a:r>
            <a:r>
              <a:rPr lang="en-US" dirty="0" smtClean="0"/>
              <a:t>by Elizabeth.</a:t>
            </a:r>
          </a:p>
          <a:p>
            <a:pPr marL="0" indent="0">
              <a:buNone/>
            </a:pPr>
            <a:r>
              <a:rPr lang="en-US" dirty="0" smtClean="0"/>
              <a:t>Tom </a:t>
            </a:r>
            <a:r>
              <a:rPr lang="en-US" dirty="0" smtClean="0">
                <a:solidFill>
                  <a:srgbClr val="0070C0"/>
                </a:solidFill>
              </a:rPr>
              <a:t>was struck </a:t>
            </a:r>
            <a:r>
              <a:rPr lang="en-US" dirty="0" smtClean="0"/>
              <a:t>by a car.</a:t>
            </a:r>
          </a:p>
          <a:p>
            <a:pPr marL="0" indent="0">
              <a:buNone/>
            </a:pPr>
            <a:r>
              <a:rPr lang="en-US" dirty="0" smtClean="0"/>
              <a:t>The candy </a:t>
            </a:r>
            <a:r>
              <a:rPr lang="en-US" dirty="0" smtClean="0">
                <a:solidFill>
                  <a:srgbClr val="0070C0"/>
                </a:solidFill>
              </a:rPr>
              <a:t>was sold </a:t>
            </a:r>
            <a:r>
              <a:rPr lang="en-US" dirty="0" smtClean="0"/>
              <a:t>for $5.00 a pound.</a:t>
            </a:r>
          </a:p>
          <a:p>
            <a:pPr marL="0" indent="0">
              <a:buNone/>
            </a:pPr>
            <a:endParaRPr lang="en-US" dirty="0"/>
          </a:p>
          <a:p>
            <a:pPr marL="0" indent="0">
              <a:buNone/>
            </a:pPr>
            <a:r>
              <a:rPr lang="en-US" dirty="0" smtClean="0"/>
              <a:t>Note that a passive voice verb ALWAYS has a form of “to be” + past participle.  It can be in any tense:</a:t>
            </a:r>
          </a:p>
          <a:p>
            <a:pPr marL="0" indent="0">
              <a:buNone/>
            </a:pPr>
            <a:endParaRPr lang="en-US" dirty="0"/>
          </a:p>
          <a:p>
            <a:pPr marL="0" indent="0">
              <a:buNone/>
            </a:pPr>
            <a:r>
              <a:rPr lang="en-US" dirty="0" smtClean="0"/>
              <a:t>Cars </a:t>
            </a:r>
            <a:r>
              <a:rPr lang="en-US" dirty="0" smtClean="0">
                <a:solidFill>
                  <a:srgbClr val="0070C0"/>
                </a:solidFill>
              </a:rPr>
              <a:t>are sold </a:t>
            </a:r>
            <a:r>
              <a:rPr lang="en-US" dirty="0" smtClean="0"/>
              <a:t>every day here.		Cars </a:t>
            </a:r>
            <a:r>
              <a:rPr lang="en-US" dirty="0" smtClean="0">
                <a:solidFill>
                  <a:srgbClr val="0070C0"/>
                </a:solidFill>
              </a:rPr>
              <a:t>have been sold </a:t>
            </a:r>
            <a:r>
              <a:rPr lang="en-US" dirty="0" smtClean="0"/>
              <a:t>every day here.</a:t>
            </a:r>
          </a:p>
          <a:p>
            <a:pPr marL="0" indent="0">
              <a:buNone/>
            </a:pPr>
            <a:r>
              <a:rPr lang="en-US" dirty="0" smtClean="0"/>
              <a:t>Cars </a:t>
            </a:r>
            <a:r>
              <a:rPr lang="en-US" dirty="0" smtClean="0">
                <a:solidFill>
                  <a:srgbClr val="0070C0"/>
                </a:solidFill>
              </a:rPr>
              <a:t>were sold </a:t>
            </a:r>
            <a:r>
              <a:rPr lang="en-US" dirty="0" smtClean="0"/>
              <a:t>every day here.		Cars </a:t>
            </a:r>
            <a:r>
              <a:rPr lang="en-US" dirty="0" smtClean="0">
                <a:solidFill>
                  <a:srgbClr val="0070C0"/>
                </a:solidFill>
              </a:rPr>
              <a:t>had been sold </a:t>
            </a:r>
            <a:r>
              <a:rPr lang="en-US" dirty="0" smtClean="0"/>
              <a:t>every day here.</a:t>
            </a:r>
          </a:p>
          <a:p>
            <a:pPr marL="0" indent="0">
              <a:buNone/>
            </a:pPr>
            <a:r>
              <a:rPr lang="en-US" dirty="0" smtClean="0"/>
              <a:t>Cars </a:t>
            </a:r>
            <a:r>
              <a:rPr lang="en-US" dirty="0" smtClean="0">
                <a:solidFill>
                  <a:srgbClr val="0070C0"/>
                </a:solidFill>
              </a:rPr>
              <a:t>will be sold </a:t>
            </a:r>
            <a:r>
              <a:rPr lang="en-US" dirty="0" smtClean="0"/>
              <a:t>every day here.		Cars </a:t>
            </a:r>
            <a:r>
              <a:rPr lang="en-US" dirty="0" smtClean="0">
                <a:solidFill>
                  <a:srgbClr val="0070C0"/>
                </a:solidFill>
              </a:rPr>
              <a:t>will have been </a:t>
            </a:r>
            <a:r>
              <a:rPr lang="en-US" dirty="0" smtClean="0"/>
              <a:t>sold every day here.</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941682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6200"/>
            <a:ext cx="8686800" cy="6781800"/>
          </a:xfrm>
        </p:spPr>
        <p:txBody>
          <a:bodyPr>
            <a:normAutofit fontScale="55000" lnSpcReduction="20000"/>
          </a:bodyPr>
          <a:lstStyle/>
          <a:p>
            <a:pPr marL="0" indent="0">
              <a:buNone/>
            </a:pPr>
            <a:r>
              <a:rPr lang="en-US" dirty="0" smtClean="0"/>
              <a:t>Chances are great that a professor has marked a passive voice verb on one of your papers.  Passive voice is considered a weak form of writing.  Why say,</a:t>
            </a:r>
          </a:p>
          <a:p>
            <a:pPr marL="0" indent="0">
              <a:buNone/>
            </a:pPr>
            <a:endParaRPr lang="en-US" sz="1900" dirty="0"/>
          </a:p>
          <a:p>
            <a:pPr marL="0" indent="0" algn="ctr">
              <a:buNone/>
            </a:pPr>
            <a:r>
              <a:rPr lang="en-US" dirty="0" smtClean="0"/>
              <a:t>The cat was bought by Elizabeth</a:t>
            </a:r>
          </a:p>
          <a:p>
            <a:pPr marL="0" indent="0">
              <a:buNone/>
            </a:pPr>
            <a:endParaRPr lang="en-US" sz="1900" dirty="0"/>
          </a:p>
          <a:p>
            <a:pPr marL="0" indent="0">
              <a:buNone/>
            </a:pPr>
            <a:r>
              <a:rPr lang="en-US" dirty="0" smtClean="0"/>
              <a:t>when you can say,</a:t>
            </a:r>
          </a:p>
          <a:p>
            <a:pPr marL="0" indent="0">
              <a:buNone/>
            </a:pPr>
            <a:endParaRPr lang="en-US" sz="2100" dirty="0" smtClean="0"/>
          </a:p>
          <a:p>
            <a:pPr marL="0" indent="0" algn="ctr">
              <a:buNone/>
            </a:pPr>
            <a:r>
              <a:rPr lang="en-US" dirty="0" smtClean="0"/>
              <a:t>Elizabeth bought the cat</a:t>
            </a:r>
          </a:p>
          <a:p>
            <a:pPr marL="0" indent="0">
              <a:buNone/>
            </a:pPr>
            <a:endParaRPr lang="en-US" sz="1900" dirty="0"/>
          </a:p>
          <a:p>
            <a:pPr marL="0" indent="0">
              <a:buNone/>
            </a:pPr>
            <a:r>
              <a:rPr lang="en-US" dirty="0" smtClean="0"/>
              <a:t>So when you reread &amp; edit your papers, you need to look for passive voice verbs &amp; see if you can change them to active voice.  There are some where it just isn’t natural:</a:t>
            </a:r>
          </a:p>
          <a:p>
            <a:pPr marL="0" indent="0">
              <a:buNone/>
            </a:pPr>
            <a:endParaRPr lang="en-US" sz="2100" dirty="0"/>
          </a:p>
          <a:p>
            <a:pPr marL="0" indent="0" algn="ctr">
              <a:buNone/>
            </a:pPr>
            <a:r>
              <a:rPr lang="en-US" dirty="0" smtClean="0"/>
              <a:t>The Old Testament was written before the birth of Christ.</a:t>
            </a:r>
          </a:p>
          <a:p>
            <a:pPr marL="0" indent="0">
              <a:buNone/>
            </a:pPr>
            <a:endParaRPr lang="en-US" sz="1900" dirty="0"/>
          </a:p>
          <a:p>
            <a:pPr marL="0" indent="0">
              <a:buNone/>
            </a:pPr>
            <a:r>
              <a:rPr lang="en-US" dirty="0" smtClean="0"/>
              <a:t>How would you put that in active voice?  That would be tough, because the Old Testament had about 50 authors.  In general, if the person who would be the subject just isn’t important, passive voice is OK:</a:t>
            </a:r>
          </a:p>
          <a:p>
            <a:pPr marL="0" indent="0">
              <a:buNone/>
            </a:pPr>
            <a:endParaRPr lang="en-US" sz="1900" dirty="0"/>
          </a:p>
          <a:p>
            <a:pPr marL="0" indent="0" algn="ctr">
              <a:buNone/>
            </a:pPr>
            <a:r>
              <a:rPr lang="en-US" dirty="0" smtClean="0"/>
              <a:t> I am very happy that my entire pie was eaten at the picnic.</a:t>
            </a:r>
          </a:p>
          <a:p>
            <a:pPr marL="0" indent="0" algn="ctr">
              <a:buNone/>
            </a:pPr>
            <a:r>
              <a:rPr lang="en-US" dirty="0" smtClean="0"/>
              <a:t>Look at the mosquito bites on that child’s arms!  How many times was she bitten?</a:t>
            </a:r>
          </a:p>
          <a:p>
            <a:pPr marL="0" indent="0">
              <a:buNone/>
            </a:pPr>
            <a:endParaRPr lang="en-US" sz="1900" dirty="0"/>
          </a:p>
          <a:p>
            <a:pPr marL="0" indent="0">
              <a:buNone/>
            </a:pPr>
            <a:r>
              <a:rPr lang="en-US" dirty="0" smtClean="0"/>
              <a:t>Now, we can put those sentences into the active voice if we absolutely have to, but it would be an effort to make them sound natural:</a:t>
            </a:r>
          </a:p>
          <a:p>
            <a:pPr marL="0" indent="0">
              <a:buNone/>
            </a:pPr>
            <a:endParaRPr lang="en-US" sz="1900" dirty="0"/>
          </a:p>
          <a:p>
            <a:pPr marL="0" indent="0" algn="ctr">
              <a:buNone/>
            </a:pPr>
            <a:r>
              <a:rPr lang="en-US" dirty="0" smtClean="0"/>
              <a:t>I am very happy that the people at the picnic ate all my pie.  </a:t>
            </a:r>
          </a:p>
          <a:p>
            <a:pPr marL="0" indent="0" algn="ctr">
              <a:buNone/>
            </a:pPr>
            <a:r>
              <a:rPr lang="en-US" dirty="0" smtClean="0"/>
              <a:t>How many times did mosquitos bite the child’s arms?</a:t>
            </a:r>
          </a:p>
          <a:p>
            <a:pPr marL="0" indent="0">
              <a:buNone/>
            </a:pPr>
            <a:endParaRPr lang="en-US" sz="1900" dirty="0"/>
          </a:p>
          <a:p>
            <a:pPr marL="0" indent="0">
              <a:buNone/>
            </a:pPr>
            <a:r>
              <a:rPr lang="en-US" dirty="0" smtClean="0"/>
              <a:t>That’s definitely not how we talk about mosquito bites, &amp; the other sentence sounds more natural in the passive voice as well.  But if you have a professor who absolutely refuses to let you have ANY passive voice verbs, you need to know how to change it to active voice.</a:t>
            </a:r>
          </a:p>
          <a:p>
            <a:pPr marL="0" indent="0">
              <a:buNone/>
            </a:pPr>
            <a:endParaRPr lang="en-US" dirty="0"/>
          </a:p>
        </p:txBody>
      </p:sp>
    </p:spTree>
    <p:extLst>
      <p:ext uri="{BB962C8B-B14F-4D97-AF65-F5344CB8AC3E}">
        <p14:creationId xmlns:p14="http://schemas.microsoft.com/office/powerpoint/2010/main" val="26566288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7725</TotalTime>
  <Words>1726</Words>
  <Application>Microsoft Office PowerPoint</Application>
  <PresentationFormat>On-screen Show (4:3)</PresentationFormat>
  <Paragraphs>232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Verb Usage</vt:lpstr>
      <vt:lpstr>PowerPoint Presentation</vt:lpstr>
      <vt:lpstr>PowerPoint Presentation</vt:lpstr>
      <vt:lpstr>PowerPoint Presentation</vt:lpstr>
      <vt:lpstr>PowerPoint Presentation</vt:lpstr>
      <vt:lpstr>PowerPoint Presentation</vt:lpstr>
      <vt:lpstr>PowerPoint Presentation</vt:lpstr>
      <vt:lpstr>Voice</vt:lpstr>
      <vt:lpstr>PowerPoint Presentation</vt:lpstr>
      <vt:lpstr>PowerPoint Presentation</vt:lpstr>
      <vt:lpstr>PowerPoint Presentation</vt:lpstr>
      <vt:lpstr>PowerPoint Presentation</vt:lpstr>
      <vt:lpstr>PowerPoint Presentation</vt:lpstr>
      <vt:lpstr>Identify the verb’s tense, form, mood, &amp; voice.</vt:lpstr>
      <vt:lpstr>PowerPoint Presentation</vt:lpstr>
      <vt:lpstr>PowerPoint Presentation</vt:lpstr>
      <vt:lpstr>PowerPoint Presentation</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Usage</dc:title>
  <dc:creator>Karen Guffey</dc:creator>
  <cp:lastModifiedBy>Karen Guffey</cp:lastModifiedBy>
  <cp:revision>40</cp:revision>
  <dcterms:created xsi:type="dcterms:W3CDTF">2014-07-11T19:20:39Z</dcterms:created>
  <dcterms:modified xsi:type="dcterms:W3CDTF">2014-07-17T04:13:32Z</dcterms:modified>
</cp:coreProperties>
</file>